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6" r:id="rId3"/>
    <p:sldId id="282" r:id="rId4"/>
    <p:sldId id="288" r:id="rId5"/>
    <p:sldId id="289" r:id="rId6"/>
    <p:sldId id="290" r:id="rId7"/>
    <p:sldId id="291" r:id="rId8"/>
    <p:sldId id="292" r:id="rId9"/>
    <p:sldId id="265" r:id="rId10"/>
    <p:sldId id="259" r:id="rId11"/>
    <p:sldId id="260" r:id="rId12"/>
    <p:sldId id="261" r:id="rId13"/>
    <p:sldId id="262" r:id="rId14"/>
    <p:sldId id="270" r:id="rId15"/>
    <p:sldId id="266" r:id="rId16"/>
    <p:sldId id="267" r:id="rId17"/>
    <p:sldId id="271" r:id="rId18"/>
    <p:sldId id="272" r:id="rId19"/>
    <p:sldId id="263" r:id="rId20"/>
    <p:sldId id="279" r:id="rId21"/>
    <p:sldId id="275" r:id="rId22"/>
    <p:sldId id="294" r:id="rId23"/>
    <p:sldId id="277" r:id="rId24"/>
    <p:sldId id="283" r:id="rId25"/>
    <p:sldId id="278" r:id="rId26"/>
    <p:sldId id="281" r:id="rId27"/>
    <p:sldId id="284" r:id="rId28"/>
    <p:sldId id="285" r:id="rId29"/>
    <p:sldId id="280" r:id="rId30"/>
    <p:sldId id="2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9"/>
    <p:restoredTop sz="59990"/>
  </p:normalViewPr>
  <p:slideViewPr>
    <p:cSldViewPr snapToGrid="0" snapToObjects="1">
      <p:cViewPr varScale="1">
        <p:scale>
          <a:sx n="99" d="100"/>
          <a:sy n="99" d="100"/>
        </p:scale>
        <p:origin x="2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hyperlink" Target="https://blast.ncbi.nlm.nih.gov/Blast.cgi" TargetMode="External"/><Relationship Id="rId3" Type="http://schemas.openxmlformats.org/officeDocument/2006/relationships/hyperlink" Target="https://en.wikipedia.org/wiki/FASTQ_format" TargetMode="External"/><Relationship Id="rId7" Type="http://schemas.openxmlformats.org/officeDocument/2006/relationships/hyperlink" Target="https://www.ncbi.nlm.nih.gov/Class/MLACourse/index.html" TargetMode="External"/><Relationship Id="rId2" Type="http://schemas.openxmlformats.org/officeDocument/2006/relationships/hyperlink" Target="https://en.wikipedia.org/wiki/FASTA_format" TargetMode="External"/><Relationship Id="rId1" Type="http://schemas.openxmlformats.org/officeDocument/2006/relationships/hyperlink" Target="https://www.ncbi.nlm.nih.gov/Sitemap/samplerecord.html" TargetMode="External"/><Relationship Id="rId6" Type="http://schemas.openxmlformats.org/officeDocument/2006/relationships/hyperlink" Target="https://www.ncbi.nlm.nih.gov/books/NBK3837/" TargetMode="External"/><Relationship Id="rId5" Type="http://schemas.openxmlformats.org/officeDocument/2006/relationships/hyperlink" Target="https://genome.ucsc.edu/ENCODE/fileFormats.html" TargetMode="External"/><Relationship Id="rId4" Type="http://schemas.openxmlformats.org/officeDocument/2006/relationships/hyperlink" Target="https://genome.ucsc.edu/FAQ/FAQformat.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hyperlink" Target="https://blast.ncbi.nlm.nih.gov/Blast.cgi" TargetMode="External"/><Relationship Id="rId3" Type="http://schemas.openxmlformats.org/officeDocument/2006/relationships/hyperlink" Target="https://en.wikipedia.org/wiki/FASTQ_format" TargetMode="External"/><Relationship Id="rId7" Type="http://schemas.openxmlformats.org/officeDocument/2006/relationships/hyperlink" Target="https://www.ncbi.nlm.nih.gov/Class/MLACourse/index.html" TargetMode="External"/><Relationship Id="rId2" Type="http://schemas.openxmlformats.org/officeDocument/2006/relationships/hyperlink" Target="https://en.wikipedia.org/wiki/FASTA_format" TargetMode="External"/><Relationship Id="rId1" Type="http://schemas.openxmlformats.org/officeDocument/2006/relationships/hyperlink" Target="https://www.ncbi.nlm.nih.gov/Sitemap/samplerecord.html" TargetMode="External"/><Relationship Id="rId6" Type="http://schemas.openxmlformats.org/officeDocument/2006/relationships/hyperlink" Target="https://www.ncbi.nlm.nih.gov/books/NBK3837/" TargetMode="External"/><Relationship Id="rId5" Type="http://schemas.openxmlformats.org/officeDocument/2006/relationships/hyperlink" Target="https://genome.ucsc.edu/ENCODE/fileFormats.html" TargetMode="External"/><Relationship Id="rId4" Type="http://schemas.openxmlformats.org/officeDocument/2006/relationships/hyperlink" Target="https://genome.ucsc.edu/FAQ/FAQformat.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9B977E-9A79-4F00-8855-4BC86BD7814B}"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DA0CA46A-E36D-4401-8D41-A115F774C555}">
      <dgm:prSet/>
      <dgm:spPr/>
      <dgm:t>
        <a:bodyPr/>
        <a:lstStyle/>
        <a:p>
          <a:r>
            <a:rPr lang="en-US" dirty="0" err="1">
              <a:latin typeface="Helvetica" pitchFamily="2" charset="0"/>
            </a:rPr>
            <a:t>Standardisation</a:t>
          </a:r>
          <a:r>
            <a:rPr lang="en-US" dirty="0">
              <a:latin typeface="Helvetica" pitchFamily="2" charset="0"/>
            </a:rPr>
            <a:t> of file formats</a:t>
          </a:r>
        </a:p>
      </dgm:t>
    </dgm:pt>
    <dgm:pt modelId="{256A6463-D95E-49E5-9D04-7538FA05BA4F}" type="parTrans" cxnId="{4F20EA66-78F9-40AD-82AB-930F1C1237D7}">
      <dgm:prSet/>
      <dgm:spPr/>
      <dgm:t>
        <a:bodyPr/>
        <a:lstStyle/>
        <a:p>
          <a:endParaRPr lang="en-US"/>
        </a:p>
      </dgm:t>
    </dgm:pt>
    <dgm:pt modelId="{08F455C7-1084-4D6D-9E7C-DD35ED4A50CF}" type="sibTrans" cxnId="{4F20EA66-78F9-40AD-82AB-930F1C1237D7}">
      <dgm:prSet/>
      <dgm:spPr/>
      <dgm:t>
        <a:bodyPr/>
        <a:lstStyle/>
        <a:p>
          <a:endParaRPr lang="en-US"/>
        </a:p>
      </dgm:t>
    </dgm:pt>
    <dgm:pt modelId="{9061EF29-5C71-4EC8-B826-423380B4C5E1}">
      <dgm:prSet/>
      <dgm:spPr/>
      <dgm:t>
        <a:bodyPr/>
        <a:lstStyle/>
        <a:p>
          <a:r>
            <a:rPr lang="en-US">
              <a:latin typeface="Helvetica" pitchFamily="2" charset="0"/>
              <a:hlinkClick xmlns:r="http://schemas.openxmlformats.org/officeDocument/2006/relationships" r:id="rId1"/>
            </a:rPr>
            <a:t>GenBank</a:t>
          </a:r>
          <a:endParaRPr lang="en-US">
            <a:latin typeface="Helvetica" pitchFamily="2" charset="0"/>
          </a:endParaRPr>
        </a:p>
      </dgm:t>
    </dgm:pt>
    <dgm:pt modelId="{3C36A4AC-47A5-44B7-9DDF-1DEEAC130521}" type="parTrans" cxnId="{442958E5-DA1D-4EEB-9E7B-4DCBE06E067B}">
      <dgm:prSet/>
      <dgm:spPr/>
      <dgm:t>
        <a:bodyPr/>
        <a:lstStyle/>
        <a:p>
          <a:endParaRPr lang="en-US"/>
        </a:p>
      </dgm:t>
    </dgm:pt>
    <dgm:pt modelId="{F4954436-0267-46E0-87A2-8F9314F5954B}" type="sibTrans" cxnId="{442958E5-DA1D-4EEB-9E7B-4DCBE06E067B}">
      <dgm:prSet/>
      <dgm:spPr/>
      <dgm:t>
        <a:bodyPr/>
        <a:lstStyle/>
        <a:p>
          <a:endParaRPr lang="en-US"/>
        </a:p>
      </dgm:t>
    </dgm:pt>
    <dgm:pt modelId="{E2235400-717C-445C-8742-15E985E0501F}">
      <dgm:prSet/>
      <dgm:spPr/>
      <dgm:t>
        <a:bodyPr/>
        <a:lstStyle/>
        <a:p>
          <a:r>
            <a:rPr lang="en-US">
              <a:latin typeface="Helvetica" pitchFamily="2" charset="0"/>
              <a:hlinkClick xmlns:r="http://schemas.openxmlformats.org/officeDocument/2006/relationships" r:id="rId2"/>
            </a:rPr>
            <a:t>Fasta</a:t>
          </a:r>
          <a:endParaRPr lang="en-US">
            <a:latin typeface="Helvetica" pitchFamily="2" charset="0"/>
          </a:endParaRPr>
        </a:p>
      </dgm:t>
    </dgm:pt>
    <dgm:pt modelId="{8FAD08A6-51BD-4FFC-81CF-84DD47753285}" type="parTrans" cxnId="{6E763679-378D-4A0C-A8A7-A915B77C3267}">
      <dgm:prSet/>
      <dgm:spPr/>
      <dgm:t>
        <a:bodyPr/>
        <a:lstStyle/>
        <a:p>
          <a:endParaRPr lang="en-US"/>
        </a:p>
      </dgm:t>
    </dgm:pt>
    <dgm:pt modelId="{621CBBD7-AF85-4AA1-8D62-A006F95F5A68}" type="sibTrans" cxnId="{6E763679-378D-4A0C-A8A7-A915B77C3267}">
      <dgm:prSet/>
      <dgm:spPr/>
      <dgm:t>
        <a:bodyPr/>
        <a:lstStyle/>
        <a:p>
          <a:endParaRPr lang="en-US"/>
        </a:p>
      </dgm:t>
    </dgm:pt>
    <dgm:pt modelId="{888DBC1E-85AC-4077-9070-6F7565A45224}">
      <dgm:prSet/>
      <dgm:spPr/>
      <dgm:t>
        <a:bodyPr/>
        <a:lstStyle/>
        <a:p>
          <a:r>
            <a:rPr lang="en-US">
              <a:latin typeface="Helvetica" pitchFamily="2" charset="0"/>
              <a:hlinkClick xmlns:r="http://schemas.openxmlformats.org/officeDocument/2006/relationships" r:id="rId3"/>
            </a:rPr>
            <a:t>FastQ</a:t>
          </a:r>
          <a:endParaRPr lang="en-US">
            <a:latin typeface="Helvetica" pitchFamily="2" charset="0"/>
          </a:endParaRPr>
        </a:p>
      </dgm:t>
    </dgm:pt>
    <dgm:pt modelId="{48B15590-BEE2-4CC1-83F9-6C018AFECAC4}" type="parTrans" cxnId="{92E04390-516B-4883-B513-8D82CF3FF72E}">
      <dgm:prSet/>
      <dgm:spPr/>
      <dgm:t>
        <a:bodyPr/>
        <a:lstStyle/>
        <a:p>
          <a:endParaRPr lang="en-US"/>
        </a:p>
      </dgm:t>
    </dgm:pt>
    <dgm:pt modelId="{2CC2F802-8AD6-4552-B574-280FAA4C2783}" type="sibTrans" cxnId="{92E04390-516B-4883-B513-8D82CF3FF72E}">
      <dgm:prSet/>
      <dgm:spPr/>
      <dgm:t>
        <a:bodyPr/>
        <a:lstStyle/>
        <a:p>
          <a:endParaRPr lang="en-US"/>
        </a:p>
      </dgm:t>
    </dgm:pt>
    <dgm:pt modelId="{A121292B-1494-4985-9D90-C95409473202}">
      <dgm:prSet/>
      <dgm:spPr/>
      <dgm:t>
        <a:bodyPr/>
        <a:lstStyle/>
        <a:p>
          <a:r>
            <a:rPr lang="en-AU">
              <a:latin typeface="Helvetica" pitchFamily="2" charset="0"/>
              <a:hlinkClick xmlns:r="http://schemas.openxmlformats.org/officeDocument/2006/relationships" r:id="rId4"/>
            </a:rPr>
            <a:t>https://genome.ucsc.edu/FAQ/FAQformat.html</a:t>
          </a:r>
          <a:endParaRPr lang="en-US">
            <a:latin typeface="Helvetica" pitchFamily="2" charset="0"/>
          </a:endParaRPr>
        </a:p>
      </dgm:t>
    </dgm:pt>
    <dgm:pt modelId="{1CBF7A42-0208-43BC-8E25-653E3F6772FA}" type="parTrans" cxnId="{0779AE94-23CC-449B-B48F-18A262D682A4}">
      <dgm:prSet/>
      <dgm:spPr/>
      <dgm:t>
        <a:bodyPr/>
        <a:lstStyle/>
        <a:p>
          <a:endParaRPr lang="en-US"/>
        </a:p>
      </dgm:t>
    </dgm:pt>
    <dgm:pt modelId="{89470548-D434-4D74-96FE-1F0E168C0700}" type="sibTrans" cxnId="{0779AE94-23CC-449B-B48F-18A262D682A4}">
      <dgm:prSet/>
      <dgm:spPr/>
      <dgm:t>
        <a:bodyPr/>
        <a:lstStyle/>
        <a:p>
          <a:endParaRPr lang="en-US"/>
        </a:p>
      </dgm:t>
    </dgm:pt>
    <dgm:pt modelId="{98E5D2B8-54C8-49D7-A0F2-6109FEB5A776}">
      <dgm:prSet/>
      <dgm:spPr/>
      <dgm:t>
        <a:bodyPr/>
        <a:lstStyle/>
        <a:p>
          <a:r>
            <a:rPr lang="en-AU">
              <a:latin typeface="Helvetica" pitchFamily="2" charset="0"/>
              <a:hlinkClick xmlns:r="http://schemas.openxmlformats.org/officeDocument/2006/relationships" r:id="rId5"/>
            </a:rPr>
            <a:t>https://genome.ucsc.edu/ENCODE/fileFormats.html</a:t>
          </a:r>
          <a:endParaRPr lang="en-US">
            <a:latin typeface="Helvetica" pitchFamily="2" charset="0"/>
          </a:endParaRPr>
        </a:p>
      </dgm:t>
    </dgm:pt>
    <dgm:pt modelId="{4C57DDBD-4CF5-4FDA-A7BA-CCA32081AE1B}" type="parTrans" cxnId="{66F8EF9E-671D-4313-8798-DE8B83B37C27}">
      <dgm:prSet/>
      <dgm:spPr/>
      <dgm:t>
        <a:bodyPr/>
        <a:lstStyle/>
        <a:p>
          <a:endParaRPr lang="en-US"/>
        </a:p>
      </dgm:t>
    </dgm:pt>
    <dgm:pt modelId="{84B3A706-97C4-44CA-9ADD-0C1D9EAE4343}" type="sibTrans" cxnId="{66F8EF9E-671D-4313-8798-DE8B83B37C27}">
      <dgm:prSet/>
      <dgm:spPr/>
      <dgm:t>
        <a:bodyPr/>
        <a:lstStyle/>
        <a:p>
          <a:endParaRPr lang="en-US"/>
        </a:p>
      </dgm:t>
    </dgm:pt>
    <dgm:pt modelId="{5CB4516D-9721-4E9F-8E81-2CF9C12DB25C}">
      <dgm:prSet/>
      <dgm:spPr/>
      <dgm:t>
        <a:bodyPr/>
        <a:lstStyle/>
        <a:p>
          <a:r>
            <a:rPr lang="en-US">
              <a:latin typeface="Helvetica" pitchFamily="2" charset="0"/>
            </a:rPr>
            <a:t>Search tools</a:t>
          </a:r>
        </a:p>
      </dgm:t>
    </dgm:pt>
    <dgm:pt modelId="{2B7A741D-430E-45A5-AFC3-5181F2887061}" type="parTrans" cxnId="{6EE6769C-ACE8-4097-8605-10E33CAC8B18}">
      <dgm:prSet/>
      <dgm:spPr/>
      <dgm:t>
        <a:bodyPr/>
        <a:lstStyle/>
        <a:p>
          <a:endParaRPr lang="en-US"/>
        </a:p>
      </dgm:t>
    </dgm:pt>
    <dgm:pt modelId="{BC77F615-02B5-4A1A-8CB4-A3282F2B385C}" type="sibTrans" cxnId="{6EE6769C-ACE8-4097-8605-10E33CAC8B18}">
      <dgm:prSet/>
      <dgm:spPr/>
      <dgm:t>
        <a:bodyPr/>
        <a:lstStyle/>
        <a:p>
          <a:endParaRPr lang="en-US"/>
        </a:p>
      </dgm:t>
    </dgm:pt>
    <dgm:pt modelId="{364DE94F-0795-43E1-ABD4-7FC33A23800C}">
      <dgm:prSet/>
      <dgm:spPr/>
      <dgm:t>
        <a:bodyPr/>
        <a:lstStyle/>
        <a:p>
          <a:r>
            <a:rPr lang="en-US">
              <a:latin typeface="Helvetica" pitchFamily="2" charset="0"/>
              <a:hlinkClick xmlns:r="http://schemas.openxmlformats.org/officeDocument/2006/relationships" r:id="rId6"/>
            </a:rPr>
            <a:t>Entrez</a:t>
          </a:r>
          <a:r>
            <a:rPr lang="en-US">
              <a:latin typeface="Helvetica" pitchFamily="2" charset="0"/>
            </a:rPr>
            <a:t>: </a:t>
          </a:r>
          <a:r>
            <a:rPr lang="en-AU">
              <a:latin typeface="Helvetica" pitchFamily="2" charset="0"/>
            </a:rPr>
            <a:t>text search and retrieval system</a:t>
          </a:r>
          <a:endParaRPr lang="en-US">
            <a:latin typeface="Helvetica" pitchFamily="2" charset="0"/>
          </a:endParaRPr>
        </a:p>
      </dgm:t>
    </dgm:pt>
    <dgm:pt modelId="{8DF71E38-3398-4137-BAC2-B54E09E756BD}" type="parTrans" cxnId="{9BCE9880-8C84-438B-8C19-3B1E3641FDB8}">
      <dgm:prSet/>
      <dgm:spPr/>
      <dgm:t>
        <a:bodyPr/>
        <a:lstStyle/>
        <a:p>
          <a:endParaRPr lang="en-US"/>
        </a:p>
      </dgm:t>
    </dgm:pt>
    <dgm:pt modelId="{E998B9BA-39B2-4347-8E4B-3E2D337966F1}" type="sibTrans" cxnId="{9BCE9880-8C84-438B-8C19-3B1E3641FDB8}">
      <dgm:prSet/>
      <dgm:spPr/>
      <dgm:t>
        <a:bodyPr/>
        <a:lstStyle/>
        <a:p>
          <a:endParaRPr lang="en-US"/>
        </a:p>
      </dgm:t>
    </dgm:pt>
    <dgm:pt modelId="{59049B7C-5FF7-4FAA-A7F2-6475E24AB038}">
      <dgm:prSet/>
      <dgm:spPr/>
      <dgm:t>
        <a:bodyPr/>
        <a:lstStyle/>
        <a:p>
          <a:r>
            <a:rPr lang="en-AU">
              <a:latin typeface="Helvetica" pitchFamily="2" charset="0"/>
            </a:rPr>
            <a:t>PubMed database of biomedical literature</a:t>
          </a:r>
          <a:endParaRPr lang="en-US">
            <a:latin typeface="Helvetica" pitchFamily="2" charset="0"/>
          </a:endParaRPr>
        </a:p>
      </dgm:t>
    </dgm:pt>
    <dgm:pt modelId="{8F212AB1-129E-42FE-B88B-9AA4807B2D0C}" type="parTrans" cxnId="{73084B48-C13F-4727-A082-8FCB7F920CFA}">
      <dgm:prSet/>
      <dgm:spPr/>
      <dgm:t>
        <a:bodyPr/>
        <a:lstStyle/>
        <a:p>
          <a:endParaRPr lang="en-US"/>
        </a:p>
      </dgm:t>
    </dgm:pt>
    <dgm:pt modelId="{B25D72F6-283C-4D5A-80C1-2029477F2915}" type="sibTrans" cxnId="{73084B48-C13F-4727-A082-8FCB7F920CFA}">
      <dgm:prSet/>
      <dgm:spPr/>
      <dgm:t>
        <a:bodyPr/>
        <a:lstStyle/>
        <a:p>
          <a:endParaRPr lang="en-US"/>
        </a:p>
      </dgm:t>
    </dgm:pt>
    <dgm:pt modelId="{68B99CAB-935E-4127-AE33-D6E636513AAE}">
      <dgm:prSet/>
      <dgm:spPr/>
      <dgm:t>
        <a:bodyPr/>
        <a:lstStyle/>
        <a:p>
          <a:r>
            <a:rPr lang="en-AU" dirty="0">
              <a:latin typeface="Helvetica" pitchFamily="2" charset="0"/>
            </a:rPr>
            <a:t>38 other literature and molecular databases (GenBank, </a:t>
          </a:r>
          <a:r>
            <a:rPr lang="en-AU" dirty="0" err="1">
              <a:latin typeface="Helvetica" pitchFamily="2" charset="0"/>
            </a:rPr>
            <a:t>RefSeq</a:t>
          </a:r>
          <a:r>
            <a:rPr lang="en-AU" dirty="0">
              <a:latin typeface="Helvetica" pitchFamily="2" charset="0"/>
            </a:rPr>
            <a:t>, Genes, Genomes, Proteins, Chemicals etc)</a:t>
          </a:r>
          <a:endParaRPr lang="en-US" dirty="0">
            <a:latin typeface="Helvetica" pitchFamily="2" charset="0"/>
          </a:endParaRPr>
        </a:p>
      </dgm:t>
    </dgm:pt>
    <dgm:pt modelId="{114ACD70-8DC7-4401-897A-7FFA03923B0F}" type="parTrans" cxnId="{96510AB2-4929-4B4E-AF1C-4CEEA73C3CA5}">
      <dgm:prSet/>
      <dgm:spPr/>
      <dgm:t>
        <a:bodyPr/>
        <a:lstStyle/>
        <a:p>
          <a:endParaRPr lang="en-US"/>
        </a:p>
      </dgm:t>
    </dgm:pt>
    <dgm:pt modelId="{2A4D5584-2958-415D-94C3-325327D7E665}" type="sibTrans" cxnId="{96510AB2-4929-4B4E-AF1C-4CEEA73C3CA5}">
      <dgm:prSet/>
      <dgm:spPr/>
      <dgm:t>
        <a:bodyPr/>
        <a:lstStyle/>
        <a:p>
          <a:endParaRPr lang="en-US"/>
        </a:p>
      </dgm:t>
    </dgm:pt>
    <dgm:pt modelId="{D14954DF-649C-4DE9-84E6-4A0F7EED8553}">
      <dgm:prSet/>
      <dgm:spPr/>
      <dgm:t>
        <a:bodyPr/>
        <a:lstStyle/>
        <a:p>
          <a:r>
            <a:rPr lang="en-US">
              <a:latin typeface="Helvetica" pitchFamily="2" charset="0"/>
              <a:hlinkClick xmlns:r="http://schemas.openxmlformats.org/officeDocument/2006/relationships" r:id="rId7"/>
            </a:rPr>
            <a:t>Course for using these systems</a:t>
          </a:r>
          <a:endParaRPr lang="en-US">
            <a:latin typeface="Helvetica" pitchFamily="2" charset="0"/>
          </a:endParaRPr>
        </a:p>
      </dgm:t>
    </dgm:pt>
    <dgm:pt modelId="{EEDB21DD-427C-495E-B9F9-869232FE44D7}" type="parTrans" cxnId="{5BC254F5-AF57-4B16-9133-7D68F12FF436}">
      <dgm:prSet/>
      <dgm:spPr/>
      <dgm:t>
        <a:bodyPr/>
        <a:lstStyle/>
        <a:p>
          <a:endParaRPr lang="en-US"/>
        </a:p>
      </dgm:t>
    </dgm:pt>
    <dgm:pt modelId="{FAC6DACF-7BC3-4223-8293-54EADAFD6AA6}" type="sibTrans" cxnId="{5BC254F5-AF57-4B16-9133-7D68F12FF436}">
      <dgm:prSet/>
      <dgm:spPr/>
      <dgm:t>
        <a:bodyPr/>
        <a:lstStyle/>
        <a:p>
          <a:endParaRPr lang="en-US"/>
        </a:p>
      </dgm:t>
    </dgm:pt>
    <dgm:pt modelId="{0D890BC6-2ACA-428B-BB5E-843F4FAF76F6}">
      <dgm:prSet/>
      <dgm:spPr/>
      <dgm:t>
        <a:bodyPr/>
        <a:lstStyle/>
        <a:p>
          <a:r>
            <a:rPr lang="en-US">
              <a:latin typeface="Helvetica" pitchFamily="2" charset="0"/>
            </a:rPr>
            <a:t>Basic Local Alignment and Search Tool (</a:t>
          </a:r>
          <a:r>
            <a:rPr lang="en-US">
              <a:latin typeface="Helvetica" pitchFamily="2" charset="0"/>
              <a:hlinkClick xmlns:r="http://schemas.openxmlformats.org/officeDocument/2006/relationships" r:id="rId8"/>
            </a:rPr>
            <a:t>BLAST</a:t>
          </a:r>
          <a:r>
            <a:rPr lang="en-US">
              <a:latin typeface="Helvetica" pitchFamily="2" charset="0"/>
            </a:rPr>
            <a:t>®)</a:t>
          </a:r>
        </a:p>
      </dgm:t>
    </dgm:pt>
    <dgm:pt modelId="{E95FED0E-A6D3-409A-A055-A4B97E56C605}" type="parTrans" cxnId="{E9F4E5A8-514F-49BF-98FB-84F268121AB1}">
      <dgm:prSet/>
      <dgm:spPr/>
      <dgm:t>
        <a:bodyPr/>
        <a:lstStyle/>
        <a:p>
          <a:endParaRPr lang="en-US"/>
        </a:p>
      </dgm:t>
    </dgm:pt>
    <dgm:pt modelId="{59F95B09-C199-4F56-A617-BEFFED79AD50}" type="sibTrans" cxnId="{E9F4E5A8-514F-49BF-98FB-84F268121AB1}">
      <dgm:prSet/>
      <dgm:spPr/>
      <dgm:t>
        <a:bodyPr/>
        <a:lstStyle/>
        <a:p>
          <a:endParaRPr lang="en-US"/>
        </a:p>
      </dgm:t>
    </dgm:pt>
    <dgm:pt modelId="{F40F58C3-E0A9-40DC-92E6-1F971056E639}">
      <dgm:prSet/>
      <dgm:spPr/>
      <dgm:t>
        <a:bodyPr/>
        <a:lstStyle/>
        <a:p>
          <a:r>
            <a:rPr lang="en-US">
              <a:latin typeface="Helvetica" pitchFamily="2" charset="0"/>
            </a:rPr>
            <a:t>Nucleotide and amino acid sequence databases</a:t>
          </a:r>
        </a:p>
      </dgm:t>
    </dgm:pt>
    <dgm:pt modelId="{4632ADDD-2911-4C34-9A3D-E842E3ABB0A2}" type="parTrans" cxnId="{5ED48A28-4B93-4894-9087-79F7845370E9}">
      <dgm:prSet/>
      <dgm:spPr/>
      <dgm:t>
        <a:bodyPr/>
        <a:lstStyle/>
        <a:p>
          <a:endParaRPr lang="en-US"/>
        </a:p>
      </dgm:t>
    </dgm:pt>
    <dgm:pt modelId="{51701CA4-E96C-47A4-8A7F-91FD6F299D2B}" type="sibTrans" cxnId="{5ED48A28-4B93-4894-9087-79F7845370E9}">
      <dgm:prSet/>
      <dgm:spPr/>
      <dgm:t>
        <a:bodyPr/>
        <a:lstStyle/>
        <a:p>
          <a:endParaRPr lang="en-US"/>
        </a:p>
      </dgm:t>
    </dgm:pt>
    <dgm:pt modelId="{1D2A089A-46E5-904D-AF53-4D46DE2C54EA}" type="pres">
      <dgm:prSet presAssocID="{B39B977E-9A79-4F00-8855-4BC86BD7814B}" presName="linear" presStyleCnt="0">
        <dgm:presLayoutVars>
          <dgm:dir/>
          <dgm:animLvl val="lvl"/>
          <dgm:resizeHandles val="exact"/>
        </dgm:presLayoutVars>
      </dgm:prSet>
      <dgm:spPr/>
    </dgm:pt>
    <dgm:pt modelId="{1A26A567-6201-B74D-8E9B-1FAD04E02316}" type="pres">
      <dgm:prSet presAssocID="{DA0CA46A-E36D-4401-8D41-A115F774C555}" presName="parentLin" presStyleCnt="0"/>
      <dgm:spPr/>
    </dgm:pt>
    <dgm:pt modelId="{505FE4E8-AC8A-D546-839E-B4E338304592}" type="pres">
      <dgm:prSet presAssocID="{DA0CA46A-E36D-4401-8D41-A115F774C555}" presName="parentLeftMargin" presStyleLbl="node1" presStyleIdx="0" presStyleCnt="2"/>
      <dgm:spPr/>
    </dgm:pt>
    <dgm:pt modelId="{25449E37-4EAD-3C4E-806B-37A7318ED2FC}" type="pres">
      <dgm:prSet presAssocID="{DA0CA46A-E36D-4401-8D41-A115F774C555}" presName="parentText" presStyleLbl="node1" presStyleIdx="0" presStyleCnt="2">
        <dgm:presLayoutVars>
          <dgm:chMax val="0"/>
          <dgm:bulletEnabled val="1"/>
        </dgm:presLayoutVars>
      </dgm:prSet>
      <dgm:spPr/>
    </dgm:pt>
    <dgm:pt modelId="{81834AC8-67B3-5B46-93CF-47BB620EFCFF}" type="pres">
      <dgm:prSet presAssocID="{DA0CA46A-E36D-4401-8D41-A115F774C555}" presName="negativeSpace" presStyleCnt="0"/>
      <dgm:spPr/>
    </dgm:pt>
    <dgm:pt modelId="{8F893E12-4ECC-E24A-82B6-F6ABA55C035D}" type="pres">
      <dgm:prSet presAssocID="{DA0CA46A-E36D-4401-8D41-A115F774C555}" presName="childText" presStyleLbl="conFgAcc1" presStyleIdx="0" presStyleCnt="2">
        <dgm:presLayoutVars>
          <dgm:bulletEnabled val="1"/>
        </dgm:presLayoutVars>
      </dgm:prSet>
      <dgm:spPr/>
    </dgm:pt>
    <dgm:pt modelId="{ED2EBD8A-05EE-7044-BBB3-3C3F1BB7FE5B}" type="pres">
      <dgm:prSet presAssocID="{08F455C7-1084-4D6D-9E7C-DD35ED4A50CF}" presName="spaceBetweenRectangles" presStyleCnt="0"/>
      <dgm:spPr/>
    </dgm:pt>
    <dgm:pt modelId="{8CF09524-B606-2B4C-A0ED-4BC5DF07C4B6}" type="pres">
      <dgm:prSet presAssocID="{5CB4516D-9721-4E9F-8E81-2CF9C12DB25C}" presName="parentLin" presStyleCnt="0"/>
      <dgm:spPr/>
    </dgm:pt>
    <dgm:pt modelId="{C1BDAC4F-43CF-7346-9DAB-E20041AB377C}" type="pres">
      <dgm:prSet presAssocID="{5CB4516D-9721-4E9F-8E81-2CF9C12DB25C}" presName="parentLeftMargin" presStyleLbl="node1" presStyleIdx="0" presStyleCnt="2"/>
      <dgm:spPr/>
    </dgm:pt>
    <dgm:pt modelId="{5C81B415-F370-0141-8195-8734383C47AE}" type="pres">
      <dgm:prSet presAssocID="{5CB4516D-9721-4E9F-8E81-2CF9C12DB25C}" presName="parentText" presStyleLbl="node1" presStyleIdx="1" presStyleCnt="2">
        <dgm:presLayoutVars>
          <dgm:chMax val="0"/>
          <dgm:bulletEnabled val="1"/>
        </dgm:presLayoutVars>
      </dgm:prSet>
      <dgm:spPr/>
    </dgm:pt>
    <dgm:pt modelId="{0EAD82AC-B316-4447-BA05-51C689963C54}" type="pres">
      <dgm:prSet presAssocID="{5CB4516D-9721-4E9F-8E81-2CF9C12DB25C}" presName="negativeSpace" presStyleCnt="0"/>
      <dgm:spPr/>
    </dgm:pt>
    <dgm:pt modelId="{B1E9331D-6A3F-0144-816F-B774CC8DBD2C}" type="pres">
      <dgm:prSet presAssocID="{5CB4516D-9721-4E9F-8E81-2CF9C12DB25C}" presName="childText" presStyleLbl="conFgAcc1" presStyleIdx="1" presStyleCnt="2">
        <dgm:presLayoutVars>
          <dgm:bulletEnabled val="1"/>
        </dgm:presLayoutVars>
      </dgm:prSet>
      <dgm:spPr/>
    </dgm:pt>
  </dgm:ptLst>
  <dgm:cxnLst>
    <dgm:cxn modelId="{497E1312-2882-D14A-B83A-D97AC4752D19}" type="presOf" srcId="{5CB4516D-9721-4E9F-8E81-2CF9C12DB25C}" destId="{5C81B415-F370-0141-8195-8734383C47AE}" srcOrd="1" destOrd="0" presId="urn:microsoft.com/office/officeart/2005/8/layout/list1"/>
    <dgm:cxn modelId="{4AE9DA20-1EBE-634D-B05C-05CDF40D66BB}" type="presOf" srcId="{9061EF29-5C71-4EC8-B826-423380B4C5E1}" destId="{8F893E12-4ECC-E24A-82B6-F6ABA55C035D}" srcOrd="0" destOrd="0" presId="urn:microsoft.com/office/officeart/2005/8/layout/list1"/>
    <dgm:cxn modelId="{9A129E23-9091-1046-84AE-D20EC15B4A0E}" type="presOf" srcId="{68B99CAB-935E-4127-AE33-D6E636513AAE}" destId="{B1E9331D-6A3F-0144-816F-B774CC8DBD2C}" srcOrd="0" destOrd="2" presId="urn:microsoft.com/office/officeart/2005/8/layout/list1"/>
    <dgm:cxn modelId="{016EA924-DA9B-664B-B944-66C383B64693}" type="presOf" srcId="{0D890BC6-2ACA-428B-BB5E-843F4FAF76F6}" destId="{B1E9331D-6A3F-0144-816F-B774CC8DBD2C}" srcOrd="0" destOrd="4" presId="urn:microsoft.com/office/officeart/2005/8/layout/list1"/>
    <dgm:cxn modelId="{5ED48A28-4B93-4894-9087-79F7845370E9}" srcId="{0D890BC6-2ACA-428B-BB5E-843F4FAF76F6}" destId="{F40F58C3-E0A9-40DC-92E6-1F971056E639}" srcOrd="0" destOrd="0" parTransId="{4632ADDD-2911-4C34-9A3D-E842E3ABB0A2}" sibTransId="{51701CA4-E96C-47A4-8A7F-91FD6F299D2B}"/>
    <dgm:cxn modelId="{F15D782A-4FEA-A847-ADB7-CF47562C386C}" type="presOf" srcId="{DA0CA46A-E36D-4401-8D41-A115F774C555}" destId="{505FE4E8-AC8A-D546-839E-B4E338304592}" srcOrd="0" destOrd="0" presId="urn:microsoft.com/office/officeart/2005/8/layout/list1"/>
    <dgm:cxn modelId="{755B342F-4998-0D4E-8A8E-0824FB64FE07}" type="presOf" srcId="{E2235400-717C-445C-8742-15E985E0501F}" destId="{8F893E12-4ECC-E24A-82B6-F6ABA55C035D}" srcOrd="0" destOrd="1" presId="urn:microsoft.com/office/officeart/2005/8/layout/list1"/>
    <dgm:cxn modelId="{73084B48-C13F-4727-A082-8FCB7F920CFA}" srcId="{364DE94F-0795-43E1-ABD4-7FC33A23800C}" destId="{59049B7C-5FF7-4FAA-A7F2-6475E24AB038}" srcOrd="0" destOrd="0" parTransId="{8F212AB1-129E-42FE-B88B-9AA4807B2D0C}" sibTransId="{B25D72F6-283C-4D5A-80C1-2029477F2915}"/>
    <dgm:cxn modelId="{4F20EA66-78F9-40AD-82AB-930F1C1237D7}" srcId="{B39B977E-9A79-4F00-8855-4BC86BD7814B}" destId="{DA0CA46A-E36D-4401-8D41-A115F774C555}" srcOrd="0" destOrd="0" parTransId="{256A6463-D95E-49E5-9D04-7538FA05BA4F}" sibTransId="{08F455C7-1084-4D6D-9E7C-DD35ED4A50CF}"/>
    <dgm:cxn modelId="{6E763679-378D-4A0C-A8A7-A915B77C3267}" srcId="{DA0CA46A-E36D-4401-8D41-A115F774C555}" destId="{E2235400-717C-445C-8742-15E985E0501F}" srcOrd="1" destOrd="0" parTransId="{8FAD08A6-51BD-4FFC-81CF-84DD47753285}" sibTransId="{621CBBD7-AF85-4AA1-8D62-A006F95F5A68}"/>
    <dgm:cxn modelId="{9BCE9880-8C84-438B-8C19-3B1E3641FDB8}" srcId="{5CB4516D-9721-4E9F-8E81-2CF9C12DB25C}" destId="{364DE94F-0795-43E1-ABD4-7FC33A23800C}" srcOrd="0" destOrd="0" parTransId="{8DF71E38-3398-4137-BAC2-B54E09E756BD}" sibTransId="{E998B9BA-39B2-4347-8E4B-3E2D337966F1}"/>
    <dgm:cxn modelId="{92E04390-516B-4883-B513-8D82CF3FF72E}" srcId="{DA0CA46A-E36D-4401-8D41-A115F774C555}" destId="{888DBC1E-85AC-4077-9070-6F7565A45224}" srcOrd="2" destOrd="0" parTransId="{48B15590-BEE2-4CC1-83F9-6C018AFECAC4}" sibTransId="{2CC2F802-8AD6-4552-B574-280FAA4C2783}"/>
    <dgm:cxn modelId="{0779AE94-23CC-449B-B48F-18A262D682A4}" srcId="{DA0CA46A-E36D-4401-8D41-A115F774C555}" destId="{A121292B-1494-4985-9D90-C95409473202}" srcOrd="3" destOrd="0" parTransId="{1CBF7A42-0208-43BC-8E25-653E3F6772FA}" sibTransId="{89470548-D434-4D74-96FE-1F0E168C0700}"/>
    <dgm:cxn modelId="{9CB5AC95-B418-084C-A541-B36BC7B50680}" type="presOf" srcId="{B39B977E-9A79-4F00-8855-4BC86BD7814B}" destId="{1D2A089A-46E5-904D-AF53-4D46DE2C54EA}" srcOrd="0" destOrd="0" presId="urn:microsoft.com/office/officeart/2005/8/layout/list1"/>
    <dgm:cxn modelId="{8887AD98-F4A8-D244-9C9A-6CF1D3816931}" type="presOf" srcId="{98E5D2B8-54C8-49D7-A0F2-6109FEB5A776}" destId="{8F893E12-4ECC-E24A-82B6-F6ABA55C035D}" srcOrd="0" destOrd="4" presId="urn:microsoft.com/office/officeart/2005/8/layout/list1"/>
    <dgm:cxn modelId="{77D2D898-AD18-BE4C-B006-0B75E6B84E80}" type="presOf" srcId="{59049B7C-5FF7-4FAA-A7F2-6475E24AB038}" destId="{B1E9331D-6A3F-0144-816F-B774CC8DBD2C}" srcOrd="0" destOrd="1" presId="urn:microsoft.com/office/officeart/2005/8/layout/list1"/>
    <dgm:cxn modelId="{2D86339A-028E-3349-8419-3B86E2789D1E}" type="presOf" srcId="{D14954DF-649C-4DE9-84E6-4A0F7EED8553}" destId="{B1E9331D-6A3F-0144-816F-B774CC8DBD2C}" srcOrd="0" destOrd="3" presId="urn:microsoft.com/office/officeart/2005/8/layout/list1"/>
    <dgm:cxn modelId="{6EE6769C-ACE8-4097-8605-10E33CAC8B18}" srcId="{B39B977E-9A79-4F00-8855-4BC86BD7814B}" destId="{5CB4516D-9721-4E9F-8E81-2CF9C12DB25C}" srcOrd="1" destOrd="0" parTransId="{2B7A741D-430E-45A5-AFC3-5181F2887061}" sibTransId="{BC77F615-02B5-4A1A-8CB4-A3282F2B385C}"/>
    <dgm:cxn modelId="{66F8EF9E-671D-4313-8798-DE8B83B37C27}" srcId="{DA0CA46A-E36D-4401-8D41-A115F774C555}" destId="{98E5D2B8-54C8-49D7-A0F2-6109FEB5A776}" srcOrd="4" destOrd="0" parTransId="{4C57DDBD-4CF5-4FDA-A7BA-CCA32081AE1B}" sibTransId="{84B3A706-97C4-44CA-9ADD-0C1D9EAE4343}"/>
    <dgm:cxn modelId="{A53D0CA3-31E8-D543-B86D-BCF30B3059BC}" type="presOf" srcId="{DA0CA46A-E36D-4401-8D41-A115F774C555}" destId="{25449E37-4EAD-3C4E-806B-37A7318ED2FC}" srcOrd="1" destOrd="0" presId="urn:microsoft.com/office/officeart/2005/8/layout/list1"/>
    <dgm:cxn modelId="{E9F4E5A8-514F-49BF-98FB-84F268121AB1}" srcId="{5CB4516D-9721-4E9F-8E81-2CF9C12DB25C}" destId="{0D890BC6-2ACA-428B-BB5E-843F4FAF76F6}" srcOrd="1" destOrd="0" parTransId="{E95FED0E-A6D3-409A-A055-A4B97E56C605}" sibTransId="{59F95B09-C199-4F56-A617-BEFFED79AD50}"/>
    <dgm:cxn modelId="{840953A9-5028-0142-9071-C31DE9A1D3FF}" type="presOf" srcId="{888DBC1E-85AC-4077-9070-6F7565A45224}" destId="{8F893E12-4ECC-E24A-82B6-F6ABA55C035D}" srcOrd="0" destOrd="2" presId="urn:microsoft.com/office/officeart/2005/8/layout/list1"/>
    <dgm:cxn modelId="{96510AB2-4929-4B4E-AF1C-4CEEA73C3CA5}" srcId="{364DE94F-0795-43E1-ABD4-7FC33A23800C}" destId="{68B99CAB-935E-4127-AE33-D6E636513AAE}" srcOrd="1" destOrd="0" parTransId="{114ACD70-8DC7-4401-897A-7FFA03923B0F}" sibTransId="{2A4D5584-2958-415D-94C3-325327D7E665}"/>
    <dgm:cxn modelId="{C35DC3CA-0EE3-0D48-86E5-54636B583035}" type="presOf" srcId="{F40F58C3-E0A9-40DC-92E6-1F971056E639}" destId="{B1E9331D-6A3F-0144-816F-B774CC8DBD2C}" srcOrd="0" destOrd="5" presId="urn:microsoft.com/office/officeart/2005/8/layout/list1"/>
    <dgm:cxn modelId="{442958E5-DA1D-4EEB-9E7B-4DCBE06E067B}" srcId="{DA0CA46A-E36D-4401-8D41-A115F774C555}" destId="{9061EF29-5C71-4EC8-B826-423380B4C5E1}" srcOrd="0" destOrd="0" parTransId="{3C36A4AC-47A5-44B7-9DDF-1DEEAC130521}" sibTransId="{F4954436-0267-46E0-87A2-8F9314F5954B}"/>
    <dgm:cxn modelId="{109E53E8-C50B-B34F-8863-93D57D54A560}" type="presOf" srcId="{A121292B-1494-4985-9D90-C95409473202}" destId="{8F893E12-4ECC-E24A-82B6-F6ABA55C035D}" srcOrd="0" destOrd="3" presId="urn:microsoft.com/office/officeart/2005/8/layout/list1"/>
    <dgm:cxn modelId="{5BC254F5-AF57-4B16-9133-7D68F12FF436}" srcId="{364DE94F-0795-43E1-ABD4-7FC33A23800C}" destId="{D14954DF-649C-4DE9-84E6-4A0F7EED8553}" srcOrd="2" destOrd="0" parTransId="{EEDB21DD-427C-495E-B9F9-869232FE44D7}" sibTransId="{FAC6DACF-7BC3-4223-8293-54EADAFD6AA6}"/>
    <dgm:cxn modelId="{CD6DB7F5-8D23-BA4B-9124-703C8C27B071}" type="presOf" srcId="{5CB4516D-9721-4E9F-8E81-2CF9C12DB25C}" destId="{C1BDAC4F-43CF-7346-9DAB-E20041AB377C}" srcOrd="0" destOrd="0" presId="urn:microsoft.com/office/officeart/2005/8/layout/list1"/>
    <dgm:cxn modelId="{B5CCCDFE-0B89-564B-A3E3-F3C4DB9D9CB0}" type="presOf" srcId="{364DE94F-0795-43E1-ABD4-7FC33A23800C}" destId="{B1E9331D-6A3F-0144-816F-B774CC8DBD2C}" srcOrd="0" destOrd="0" presId="urn:microsoft.com/office/officeart/2005/8/layout/list1"/>
    <dgm:cxn modelId="{747C74AD-6653-114A-AE7F-F2DCFE4B15D0}" type="presParOf" srcId="{1D2A089A-46E5-904D-AF53-4D46DE2C54EA}" destId="{1A26A567-6201-B74D-8E9B-1FAD04E02316}" srcOrd="0" destOrd="0" presId="urn:microsoft.com/office/officeart/2005/8/layout/list1"/>
    <dgm:cxn modelId="{8A9A2503-19FB-4F47-B082-1ABDF812B13E}" type="presParOf" srcId="{1A26A567-6201-B74D-8E9B-1FAD04E02316}" destId="{505FE4E8-AC8A-D546-839E-B4E338304592}" srcOrd="0" destOrd="0" presId="urn:microsoft.com/office/officeart/2005/8/layout/list1"/>
    <dgm:cxn modelId="{163DA902-A772-1541-BA0A-1FFC6978215C}" type="presParOf" srcId="{1A26A567-6201-B74D-8E9B-1FAD04E02316}" destId="{25449E37-4EAD-3C4E-806B-37A7318ED2FC}" srcOrd="1" destOrd="0" presId="urn:microsoft.com/office/officeart/2005/8/layout/list1"/>
    <dgm:cxn modelId="{2146720F-5806-1641-9E92-54705FC98726}" type="presParOf" srcId="{1D2A089A-46E5-904D-AF53-4D46DE2C54EA}" destId="{81834AC8-67B3-5B46-93CF-47BB620EFCFF}" srcOrd="1" destOrd="0" presId="urn:microsoft.com/office/officeart/2005/8/layout/list1"/>
    <dgm:cxn modelId="{DC13B23A-356A-5C42-9107-1653DC2EDE0B}" type="presParOf" srcId="{1D2A089A-46E5-904D-AF53-4D46DE2C54EA}" destId="{8F893E12-4ECC-E24A-82B6-F6ABA55C035D}" srcOrd="2" destOrd="0" presId="urn:microsoft.com/office/officeart/2005/8/layout/list1"/>
    <dgm:cxn modelId="{659ED579-0F34-9B4F-B72D-7F6AC6799D2B}" type="presParOf" srcId="{1D2A089A-46E5-904D-AF53-4D46DE2C54EA}" destId="{ED2EBD8A-05EE-7044-BBB3-3C3F1BB7FE5B}" srcOrd="3" destOrd="0" presId="urn:microsoft.com/office/officeart/2005/8/layout/list1"/>
    <dgm:cxn modelId="{43E109ED-237A-4340-851F-88FA17AAEC6F}" type="presParOf" srcId="{1D2A089A-46E5-904D-AF53-4D46DE2C54EA}" destId="{8CF09524-B606-2B4C-A0ED-4BC5DF07C4B6}" srcOrd="4" destOrd="0" presId="urn:microsoft.com/office/officeart/2005/8/layout/list1"/>
    <dgm:cxn modelId="{C7B2CBD3-EEED-6B46-B213-DEE9BE5FFF0D}" type="presParOf" srcId="{8CF09524-B606-2B4C-A0ED-4BC5DF07C4B6}" destId="{C1BDAC4F-43CF-7346-9DAB-E20041AB377C}" srcOrd="0" destOrd="0" presId="urn:microsoft.com/office/officeart/2005/8/layout/list1"/>
    <dgm:cxn modelId="{DFF5E4D2-485F-8648-93D1-6ACD9B3F897D}" type="presParOf" srcId="{8CF09524-B606-2B4C-A0ED-4BC5DF07C4B6}" destId="{5C81B415-F370-0141-8195-8734383C47AE}" srcOrd="1" destOrd="0" presId="urn:microsoft.com/office/officeart/2005/8/layout/list1"/>
    <dgm:cxn modelId="{6A9037F4-68FE-CF4B-9450-B25A57AF03B0}" type="presParOf" srcId="{1D2A089A-46E5-904D-AF53-4D46DE2C54EA}" destId="{0EAD82AC-B316-4447-BA05-51C689963C54}" srcOrd="5" destOrd="0" presId="urn:microsoft.com/office/officeart/2005/8/layout/list1"/>
    <dgm:cxn modelId="{083E84BB-3425-FC47-87B2-6F2E8F5E236B}" type="presParOf" srcId="{1D2A089A-46E5-904D-AF53-4D46DE2C54EA}" destId="{B1E9331D-6A3F-0144-816F-B774CC8DBD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C3279-3256-4099-961F-92ACFA9A01B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6DF399-0E85-4FEB-A334-A74D4C8E727A}">
      <dgm:prSet custT="1"/>
      <dgm:spPr/>
      <dgm:t>
        <a:bodyPr/>
        <a:lstStyle/>
        <a:p>
          <a:r>
            <a:rPr lang="en-US" sz="1600" dirty="0">
              <a:latin typeface="Helvetica" pitchFamily="2" charset="0"/>
            </a:rPr>
            <a:t>Biomolecular data is organized systematically</a:t>
          </a:r>
        </a:p>
      </dgm:t>
    </dgm:pt>
    <dgm:pt modelId="{4649CA76-D6AD-4C2C-9A7A-970937D6C0B2}" type="parTrans" cxnId="{BEBC036E-6EF4-49F2-A880-D19C4F1B684E}">
      <dgm:prSet/>
      <dgm:spPr/>
      <dgm:t>
        <a:bodyPr/>
        <a:lstStyle/>
        <a:p>
          <a:endParaRPr lang="en-US"/>
        </a:p>
      </dgm:t>
    </dgm:pt>
    <dgm:pt modelId="{04C09070-9427-47B5-BC4B-8DA48B0565EA}" type="sibTrans" cxnId="{BEBC036E-6EF4-49F2-A880-D19C4F1B684E}">
      <dgm:prSet/>
      <dgm:spPr/>
      <dgm:t>
        <a:bodyPr/>
        <a:lstStyle/>
        <a:p>
          <a:endParaRPr lang="en-US"/>
        </a:p>
      </dgm:t>
    </dgm:pt>
    <dgm:pt modelId="{D46A80FD-0AD1-44D7-9975-CE2BDD6028A3}">
      <dgm:prSet custT="1"/>
      <dgm:spPr/>
      <dgm:t>
        <a:bodyPr/>
        <a:lstStyle/>
        <a:p>
          <a:r>
            <a:rPr lang="en-US" sz="1600">
              <a:latin typeface="Helvetica" pitchFamily="2" charset="0"/>
            </a:rPr>
            <a:t>International collaborations and consortiums are vital</a:t>
          </a:r>
        </a:p>
      </dgm:t>
    </dgm:pt>
    <dgm:pt modelId="{A1535E61-C4A8-4F16-A7FC-FE157FE4187D}" type="parTrans" cxnId="{63A7EE89-6360-49A7-A886-51858BCC65D3}">
      <dgm:prSet/>
      <dgm:spPr/>
      <dgm:t>
        <a:bodyPr/>
        <a:lstStyle/>
        <a:p>
          <a:endParaRPr lang="en-US"/>
        </a:p>
      </dgm:t>
    </dgm:pt>
    <dgm:pt modelId="{77B64F32-1DB7-49A2-A4A2-F675203175CF}" type="sibTrans" cxnId="{63A7EE89-6360-49A7-A886-51858BCC65D3}">
      <dgm:prSet/>
      <dgm:spPr/>
      <dgm:t>
        <a:bodyPr/>
        <a:lstStyle/>
        <a:p>
          <a:endParaRPr lang="en-US"/>
        </a:p>
      </dgm:t>
    </dgm:pt>
    <dgm:pt modelId="{A6FAD281-EA06-46BB-9DD6-B3334034A654}">
      <dgm:prSet custT="1"/>
      <dgm:spPr/>
      <dgm:t>
        <a:bodyPr/>
        <a:lstStyle/>
        <a:p>
          <a:r>
            <a:rPr lang="en-US" sz="1600">
              <a:latin typeface="Helvetica" pitchFamily="2" charset="0"/>
            </a:rPr>
            <a:t>Programmatic and web access to all data</a:t>
          </a:r>
        </a:p>
      </dgm:t>
    </dgm:pt>
    <dgm:pt modelId="{01FABA0A-1468-44A4-A9E2-7C3476832FAD}" type="parTrans" cxnId="{AF607870-12DB-4766-AF10-2EE1417E2EAA}">
      <dgm:prSet/>
      <dgm:spPr/>
      <dgm:t>
        <a:bodyPr/>
        <a:lstStyle/>
        <a:p>
          <a:endParaRPr lang="en-US"/>
        </a:p>
      </dgm:t>
    </dgm:pt>
    <dgm:pt modelId="{4644BE3E-6AC0-4EE5-95A8-0D4E66BBA666}" type="sibTrans" cxnId="{AF607870-12DB-4766-AF10-2EE1417E2EAA}">
      <dgm:prSet/>
      <dgm:spPr/>
      <dgm:t>
        <a:bodyPr/>
        <a:lstStyle/>
        <a:p>
          <a:endParaRPr lang="en-US"/>
        </a:p>
      </dgm:t>
    </dgm:pt>
    <dgm:pt modelId="{BF4E8F36-BB57-4C87-8CA9-230CC3D95E27}">
      <dgm:prSet custT="1"/>
      <dgm:spPr/>
      <dgm:t>
        <a:bodyPr/>
        <a:lstStyle/>
        <a:p>
          <a:r>
            <a:rPr lang="en-US" sz="1600">
              <a:latin typeface="Helvetica" pitchFamily="2" charset="0"/>
            </a:rPr>
            <a:t>All data is freely available</a:t>
          </a:r>
        </a:p>
      </dgm:t>
    </dgm:pt>
    <dgm:pt modelId="{FF4B32B2-D9C2-4EB0-9170-41841716EFBA}" type="parTrans" cxnId="{F2F35655-D3BF-4DA4-AAB3-8B7013E0B20D}">
      <dgm:prSet/>
      <dgm:spPr/>
      <dgm:t>
        <a:bodyPr/>
        <a:lstStyle/>
        <a:p>
          <a:endParaRPr lang="en-US"/>
        </a:p>
      </dgm:t>
    </dgm:pt>
    <dgm:pt modelId="{5B06150C-B27E-4C9C-BDE1-11158B3C9BE4}" type="sibTrans" cxnId="{F2F35655-D3BF-4DA4-AAB3-8B7013E0B20D}">
      <dgm:prSet/>
      <dgm:spPr/>
      <dgm:t>
        <a:bodyPr/>
        <a:lstStyle/>
        <a:p>
          <a:endParaRPr lang="en-US"/>
        </a:p>
      </dgm:t>
    </dgm:pt>
    <dgm:pt modelId="{1D5E1F5C-2193-4C6F-8114-EAC97AE725E7}">
      <dgm:prSet custT="1"/>
      <dgm:spPr/>
      <dgm:t>
        <a:bodyPr/>
        <a:lstStyle/>
        <a:p>
          <a:r>
            <a:rPr lang="en-US" sz="1600">
              <a:latin typeface="Helvetica" pitchFamily="2" charset="0"/>
            </a:rPr>
            <a:t>￡47 million/year  EBI cost</a:t>
          </a:r>
        </a:p>
      </dgm:t>
    </dgm:pt>
    <dgm:pt modelId="{EBED7A1E-16DB-4CAF-A1E8-FA785219EE73}" type="parTrans" cxnId="{A2E8E514-D2E5-4FEE-8486-7EDCBE369110}">
      <dgm:prSet/>
      <dgm:spPr/>
      <dgm:t>
        <a:bodyPr/>
        <a:lstStyle/>
        <a:p>
          <a:endParaRPr lang="en-US"/>
        </a:p>
      </dgm:t>
    </dgm:pt>
    <dgm:pt modelId="{EC06AE65-E838-4E60-978C-1919440B7F6C}" type="sibTrans" cxnId="{A2E8E514-D2E5-4FEE-8486-7EDCBE369110}">
      <dgm:prSet/>
      <dgm:spPr/>
      <dgm:t>
        <a:bodyPr/>
        <a:lstStyle/>
        <a:p>
          <a:endParaRPr lang="en-US"/>
        </a:p>
      </dgm:t>
    </dgm:pt>
    <dgm:pt modelId="{2B62910F-4285-4253-9AF9-C36C096A9E12}">
      <dgm:prSet custT="1"/>
      <dgm:spPr/>
      <dgm:t>
        <a:bodyPr/>
        <a:lstStyle/>
        <a:p>
          <a:r>
            <a:rPr lang="en-US" sz="1600">
              <a:latin typeface="Helvetica" pitchFamily="2" charset="0"/>
            </a:rPr>
            <a:t>￡920 million/year ROI</a:t>
          </a:r>
        </a:p>
      </dgm:t>
    </dgm:pt>
    <dgm:pt modelId="{C609253D-7102-4B9F-8B95-82F34CBD2A37}" type="parTrans" cxnId="{3D15ACFC-AAB0-4E4B-84ED-92764FF5344F}">
      <dgm:prSet/>
      <dgm:spPr/>
      <dgm:t>
        <a:bodyPr/>
        <a:lstStyle/>
        <a:p>
          <a:endParaRPr lang="en-US"/>
        </a:p>
      </dgm:t>
    </dgm:pt>
    <dgm:pt modelId="{A7C6AEDD-6FB0-4710-AEC2-1740C4F13E44}" type="sibTrans" cxnId="{3D15ACFC-AAB0-4E4B-84ED-92764FF5344F}">
      <dgm:prSet/>
      <dgm:spPr/>
      <dgm:t>
        <a:bodyPr/>
        <a:lstStyle/>
        <a:p>
          <a:endParaRPr lang="en-US"/>
        </a:p>
      </dgm:t>
    </dgm:pt>
    <dgm:pt modelId="{205E76F7-27AC-CD44-BAF1-8A23DC68479D}" type="pres">
      <dgm:prSet presAssocID="{3AFC3279-3256-4099-961F-92ACFA9A01B4}" presName="linear" presStyleCnt="0">
        <dgm:presLayoutVars>
          <dgm:animLvl val="lvl"/>
          <dgm:resizeHandles val="exact"/>
        </dgm:presLayoutVars>
      </dgm:prSet>
      <dgm:spPr/>
    </dgm:pt>
    <dgm:pt modelId="{00C0E06F-4A1F-BE42-BA6E-ED4B1218F702}" type="pres">
      <dgm:prSet presAssocID="{B46DF399-0E85-4FEB-A334-A74D4C8E727A}" presName="parentText" presStyleLbl="node1" presStyleIdx="0" presStyleCnt="6">
        <dgm:presLayoutVars>
          <dgm:chMax val="0"/>
          <dgm:bulletEnabled val="1"/>
        </dgm:presLayoutVars>
      </dgm:prSet>
      <dgm:spPr/>
    </dgm:pt>
    <dgm:pt modelId="{A29BB3DC-0082-F84E-8FBF-B0644FEF0C6F}" type="pres">
      <dgm:prSet presAssocID="{04C09070-9427-47B5-BC4B-8DA48B0565EA}" presName="spacer" presStyleCnt="0"/>
      <dgm:spPr/>
    </dgm:pt>
    <dgm:pt modelId="{4987E3FF-37EF-D249-8939-268A36460FFC}" type="pres">
      <dgm:prSet presAssocID="{D46A80FD-0AD1-44D7-9975-CE2BDD6028A3}" presName="parentText" presStyleLbl="node1" presStyleIdx="1" presStyleCnt="6">
        <dgm:presLayoutVars>
          <dgm:chMax val="0"/>
          <dgm:bulletEnabled val="1"/>
        </dgm:presLayoutVars>
      </dgm:prSet>
      <dgm:spPr/>
    </dgm:pt>
    <dgm:pt modelId="{3B1F0974-5A95-4E4E-8CB2-59C051D00A3B}" type="pres">
      <dgm:prSet presAssocID="{77B64F32-1DB7-49A2-A4A2-F675203175CF}" presName="spacer" presStyleCnt="0"/>
      <dgm:spPr/>
    </dgm:pt>
    <dgm:pt modelId="{C690D3B1-C21E-8943-A332-7236A2B1B4BD}" type="pres">
      <dgm:prSet presAssocID="{A6FAD281-EA06-46BB-9DD6-B3334034A654}" presName="parentText" presStyleLbl="node1" presStyleIdx="2" presStyleCnt="6">
        <dgm:presLayoutVars>
          <dgm:chMax val="0"/>
          <dgm:bulletEnabled val="1"/>
        </dgm:presLayoutVars>
      </dgm:prSet>
      <dgm:spPr/>
    </dgm:pt>
    <dgm:pt modelId="{E541730E-BC10-E74B-9628-E606E00B6353}" type="pres">
      <dgm:prSet presAssocID="{4644BE3E-6AC0-4EE5-95A8-0D4E66BBA666}" presName="spacer" presStyleCnt="0"/>
      <dgm:spPr/>
    </dgm:pt>
    <dgm:pt modelId="{E2FE4AF2-48F8-574C-9ED0-68EBC9CE1542}" type="pres">
      <dgm:prSet presAssocID="{BF4E8F36-BB57-4C87-8CA9-230CC3D95E27}" presName="parentText" presStyleLbl="node1" presStyleIdx="3" presStyleCnt="6">
        <dgm:presLayoutVars>
          <dgm:chMax val="0"/>
          <dgm:bulletEnabled val="1"/>
        </dgm:presLayoutVars>
      </dgm:prSet>
      <dgm:spPr/>
    </dgm:pt>
    <dgm:pt modelId="{9A086702-7447-574D-BAB8-0FFB87241080}" type="pres">
      <dgm:prSet presAssocID="{5B06150C-B27E-4C9C-BDE1-11158B3C9BE4}" presName="spacer" presStyleCnt="0"/>
      <dgm:spPr/>
    </dgm:pt>
    <dgm:pt modelId="{D1B3B61E-D545-5244-8EC7-8CF477AA2BCE}" type="pres">
      <dgm:prSet presAssocID="{1D5E1F5C-2193-4C6F-8114-EAC97AE725E7}" presName="parentText" presStyleLbl="node1" presStyleIdx="4" presStyleCnt="6">
        <dgm:presLayoutVars>
          <dgm:chMax val="0"/>
          <dgm:bulletEnabled val="1"/>
        </dgm:presLayoutVars>
      </dgm:prSet>
      <dgm:spPr/>
    </dgm:pt>
    <dgm:pt modelId="{C7E68D29-08B9-8E45-A2AB-87FA9CF4B251}" type="pres">
      <dgm:prSet presAssocID="{EC06AE65-E838-4E60-978C-1919440B7F6C}" presName="spacer" presStyleCnt="0"/>
      <dgm:spPr/>
    </dgm:pt>
    <dgm:pt modelId="{74A29D3D-0F3F-3D48-997B-D55F7029A2FD}" type="pres">
      <dgm:prSet presAssocID="{2B62910F-4285-4253-9AF9-C36C096A9E12}" presName="parentText" presStyleLbl="node1" presStyleIdx="5" presStyleCnt="6">
        <dgm:presLayoutVars>
          <dgm:chMax val="0"/>
          <dgm:bulletEnabled val="1"/>
        </dgm:presLayoutVars>
      </dgm:prSet>
      <dgm:spPr/>
    </dgm:pt>
  </dgm:ptLst>
  <dgm:cxnLst>
    <dgm:cxn modelId="{27676812-BB2E-3344-9BB3-494E1D5F381A}" type="presOf" srcId="{1D5E1F5C-2193-4C6F-8114-EAC97AE725E7}" destId="{D1B3B61E-D545-5244-8EC7-8CF477AA2BCE}" srcOrd="0" destOrd="0" presId="urn:microsoft.com/office/officeart/2005/8/layout/vList2"/>
    <dgm:cxn modelId="{A2E8E514-D2E5-4FEE-8486-7EDCBE369110}" srcId="{3AFC3279-3256-4099-961F-92ACFA9A01B4}" destId="{1D5E1F5C-2193-4C6F-8114-EAC97AE725E7}" srcOrd="4" destOrd="0" parTransId="{EBED7A1E-16DB-4CAF-A1E8-FA785219EE73}" sibTransId="{EC06AE65-E838-4E60-978C-1919440B7F6C}"/>
    <dgm:cxn modelId="{B24F2F2A-E6AB-2E43-A38F-BBE4CC1FC078}" type="presOf" srcId="{3AFC3279-3256-4099-961F-92ACFA9A01B4}" destId="{205E76F7-27AC-CD44-BAF1-8A23DC68479D}" srcOrd="0" destOrd="0" presId="urn:microsoft.com/office/officeart/2005/8/layout/vList2"/>
    <dgm:cxn modelId="{7D20A835-A74E-AC41-BC3E-174D10A1F01B}" type="presOf" srcId="{B46DF399-0E85-4FEB-A334-A74D4C8E727A}" destId="{00C0E06F-4A1F-BE42-BA6E-ED4B1218F702}" srcOrd="0" destOrd="0" presId="urn:microsoft.com/office/officeart/2005/8/layout/vList2"/>
    <dgm:cxn modelId="{F2F35655-D3BF-4DA4-AAB3-8B7013E0B20D}" srcId="{3AFC3279-3256-4099-961F-92ACFA9A01B4}" destId="{BF4E8F36-BB57-4C87-8CA9-230CC3D95E27}" srcOrd="3" destOrd="0" parTransId="{FF4B32B2-D9C2-4EB0-9170-41841716EFBA}" sibTransId="{5B06150C-B27E-4C9C-BDE1-11158B3C9BE4}"/>
    <dgm:cxn modelId="{CA479A5D-CB7A-FC41-8CFA-46116C8AB9D6}" type="presOf" srcId="{D46A80FD-0AD1-44D7-9975-CE2BDD6028A3}" destId="{4987E3FF-37EF-D249-8939-268A36460FFC}" srcOrd="0" destOrd="0" presId="urn:microsoft.com/office/officeart/2005/8/layout/vList2"/>
    <dgm:cxn modelId="{BEBC036E-6EF4-49F2-A880-D19C4F1B684E}" srcId="{3AFC3279-3256-4099-961F-92ACFA9A01B4}" destId="{B46DF399-0E85-4FEB-A334-A74D4C8E727A}" srcOrd="0" destOrd="0" parTransId="{4649CA76-D6AD-4C2C-9A7A-970937D6C0B2}" sibTransId="{04C09070-9427-47B5-BC4B-8DA48B0565EA}"/>
    <dgm:cxn modelId="{AF607870-12DB-4766-AF10-2EE1417E2EAA}" srcId="{3AFC3279-3256-4099-961F-92ACFA9A01B4}" destId="{A6FAD281-EA06-46BB-9DD6-B3334034A654}" srcOrd="2" destOrd="0" parTransId="{01FABA0A-1468-44A4-A9E2-7C3476832FAD}" sibTransId="{4644BE3E-6AC0-4EE5-95A8-0D4E66BBA666}"/>
    <dgm:cxn modelId="{A1581280-5825-5F43-9C53-730E6985596C}" type="presOf" srcId="{2B62910F-4285-4253-9AF9-C36C096A9E12}" destId="{74A29D3D-0F3F-3D48-997B-D55F7029A2FD}" srcOrd="0" destOrd="0" presId="urn:microsoft.com/office/officeart/2005/8/layout/vList2"/>
    <dgm:cxn modelId="{63A7EE89-6360-49A7-A886-51858BCC65D3}" srcId="{3AFC3279-3256-4099-961F-92ACFA9A01B4}" destId="{D46A80FD-0AD1-44D7-9975-CE2BDD6028A3}" srcOrd="1" destOrd="0" parTransId="{A1535E61-C4A8-4F16-A7FC-FE157FE4187D}" sibTransId="{77B64F32-1DB7-49A2-A4A2-F675203175CF}"/>
    <dgm:cxn modelId="{4F37DBA0-192C-F54D-A264-CB352C0E6456}" type="presOf" srcId="{A6FAD281-EA06-46BB-9DD6-B3334034A654}" destId="{C690D3B1-C21E-8943-A332-7236A2B1B4BD}" srcOrd="0" destOrd="0" presId="urn:microsoft.com/office/officeart/2005/8/layout/vList2"/>
    <dgm:cxn modelId="{7DEFEBB5-CAF7-9845-B5C2-CD40BAC2BA24}" type="presOf" srcId="{BF4E8F36-BB57-4C87-8CA9-230CC3D95E27}" destId="{E2FE4AF2-48F8-574C-9ED0-68EBC9CE1542}" srcOrd="0" destOrd="0" presId="urn:microsoft.com/office/officeart/2005/8/layout/vList2"/>
    <dgm:cxn modelId="{3D15ACFC-AAB0-4E4B-84ED-92764FF5344F}" srcId="{3AFC3279-3256-4099-961F-92ACFA9A01B4}" destId="{2B62910F-4285-4253-9AF9-C36C096A9E12}" srcOrd="5" destOrd="0" parTransId="{C609253D-7102-4B9F-8B95-82F34CBD2A37}" sibTransId="{A7C6AEDD-6FB0-4710-AEC2-1740C4F13E44}"/>
    <dgm:cxn modelId="{9B2FE2FC-E5EC-1047-B2D9-E705AEA4A563}" type="presParOf" srcId="{205E76F7-27AC-CD44-BAF1-8A23DC68479D}" destId="{00C0E06F-4A1F-BE42-BA6E-ED4B1218F702}" srcOrd="0" destOrd="0" presId="urn:microsoft.com/office/officeart/2005/8/layout/vList2"/>
    <dgm:cxn modelId="{C8A74357-AC29-2947-A147-8543A0E64ECA}" type="presParOf" srcId="{205E76F7-27AC-CD44-BAF1-8A23DC68479D}" destId="{A29BB3DC-0082-F84E-8FBF-B0644FEF0C6F}" srcOrd="1" destOrd="0" presId="urn:microsoft.com/office/officeart/2005/8/layout/vList2"/>
    <dgm:cxn modelId="{D96F9325-80BD-8848-BC47-AB300BB47A8B}" type="presParOf" srcId="{205E76F7-27AC-CD44-BAF1-8A23DC68479D}" destId="{4987E3FF-37EF-D249-8939-268A36460FFC}" srcOrd="2" destOrd="0" presId="urn:microsoft.com/office/officeart/2005/8/layout/vList2"/>
    <dgm:cxn modelId="{FFADC0F6-16D0-6B4C-8C1F-8D5B080A2CC4}" type="presParOf" srcId="{205E76F7-27AC-CD44-BAF1-8A23DC68479D}" destId="{3B1F0974-5A95-4E4E-8CB2-59C051D00A3B}" srcOrd="3" destOrd="0" presId="urn:microsoft.com/office/officeart/2005/8/layout/vList2"/>
    <dgm:cxn modelId="{B1B3C074-D216-3343-8755-695CA3AA8A32}" type="presParOf" srcId="{205E76F7-27AC-CD44-BAF1-8A23DC68479D}" destId="{C690D3B1-C21E-8943-A332-7236A2B1B4BD}" srcOrd="4" destOrd="0" presId="urn:microsoft.com/office/officeart/2005/8/layout/vList2"/>
    <dgm:cxn modelId="{4695A267-07A6-BF48-93FE-127AC496F769}" type="presParOf" srcId="{205E76F7-27AC-CD44-BAF1-8A23DC68479D}" destId="{E541730E-BC10-E74B-9628-E606E00B6353}" srcOrd="5" destOrd="0" presId="urn:microsoft.com/office/officeart/2005/8/layout/vList2"/>
    <dgm:cxn modelId="{E08C50AB-EAD6-794A-9769-08E276A39B5B}" type="presParOf" srcId="{205E76F7-27AC-CD44-BAF1-8A23DC68479D}" destId="{E2FE4AF2-48F8-574C-9ED0-68EBC9CE1542}" srcOrd="6" destOrd="0" presId="urn:microsoft.com/office/officeart/2005/8/layout/vList2"/>
    <dgm:cxn modelId="{5722E988-A2CC-5E45-B3A3-DBAA2C0CD97E}" type="presParOf" srcId="{205E76F7-27AC-CD44-BAF1-8A23DC68479D}" destId="{9A086702-7447-574D-BAB8-0FFB87241080}" srcOrd="7" destOrd="0" presId="urn:microsoft.com/office/officeart/2005/8/layout/vList2"/>
    <dgm:cxn modelId="{4756BBCF-A05F-BA41-97A0-33D6DAC9B68E}" type="presParOf" srcId="{205E76F7-27AC-CD44-BAF1-8A23DC68479D}" destId="{D1B3B61E-D545-5244-8EC7-8CF477AA2BCE}" srcOrd="8" destOrd="0" presId="urn:microsoft.com/office/officeart/2005/8/layout/vList2"/>
    <dgm:cxn modelId="{284AFEB8-0A3F-014D-8098-4CC9BCDA89D2}" type="presParOf" srcId="{205E76F7-27AC-CD44-BAF1-8A23DC68479D}" destId="{C7E68D29-08B9-8E45-A2AB-87FA9CF4B251}" srcOrd="9" destOrd="0" presId="urn:microsoft.com/office/officeart/2005/8/layout/vList2"/>
    <dgm:cxn modelId="{D2B22314-3E9C-2642-A92C-AAB7C7C4F8CB}" type="presParOf" srcId="{205E76F7-27AC-CD44-BAF1-8A23DC68479D}" destId="{74A29D3D-0F3F-3D48-997B-D55F7029A2FD}"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DAA25D-6552-4091-84CD-E2A2C7FE955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ED0FAEC-1B2D-4802-B215-4129ECABBD67}">
      <dgm:prSet/>
      <dgm:spPr/>
      <dgm:t>
        <a:bodyPr/>
        <a:lstStyle/>
        <a:p>
          <a:r>
            <a:rPr lang="en-US"/>
            <a:t>Measure of relationship between sequences</a:t>
          </a:r>
        </a:p>
      </dgm:t>
    </dgm:pt>
    <dgm:pt modelId="{9FF9D2D3-44CD-4213-A801-009580BE567D}" type="parTrans" cxnId="{526F472D-D323-43FF-B7F2-B076DAC49150}">
      <dgm:prSet/>
      <dgm:spPr/>
      <dgm:t>
        <a:bodyPr/>
        <a:lstStyle/>
        <a:p>
          <a:endParaRPr lang="en-US"/>
        </a:p>
      </dgm:t>
    </dgm:pt>
    <dgm:pt modelId="{EB11945B-AE69-4232-B63F-19B3C6790A62}" type="sibTrans" cxnId="{526F472D-D323-43FF-B7F2-B076DAC49150}">
      <dgm:prSet/>
      <dgm:spPr/>
      <dgm:t>
        <a:bodyPr/>
        <a:lstStyle/>
        <a:p>
          <a:endParaRPr lang="en-US"/>
        </a:p>
      </dgm:t>
    </dgm:pt>
    <dgm:pt modelId="{902C742E-C785-42AA-A7D8-D1F9E8495277}">
      <dgm:prSet/>
      <dgm:spPr/>
      <dgm:t>
        <a:bodyPr/>
        <a:lstStyle/>
        <a:p>
          <a:r>
            <a:rPr lang="en-US"/>
            <a:t>Used to determine shared ancestry</a:t>
          </a:r>
        </a:p>
      </dgm:t>
    </dgm:pt>
    <dgm:pt modelId="{E76C6384-9EE4-4656-A854-EDF585E4C294}" type="parTrans" cxnId="{53831D3A-0698-45E6-888F-A1A053A01E8A}">
      <dgm:prSet/>
      <dgm:spPr/>
      <dgm:t>
        <a:bodyPr/>
        <a:lstStyle/>
        <a:p>
          <a:endParaRPr lang="en-US"/>
        </a:p>
      </dgm:t>
    </dgm:pt>
    <dgm:pt modelId="{A3933718-79F1-4807-808C-84C7FC57CE98}" type="sibTrans" cxnId="{53831D3A-0698-45E6-888F-A1A053A01E8A}">
      <dgm:prSet/>
      <dgm:spPr/>
      <dgm:t>
        <a:bodyPr/>
        <a:lstStyle/>
        <a:p>
          <a:endParaRPr lang="en-US"/>
        </a:p>
      </dgm:t>
    </dgm:pt>
    <dgm:pt modelId="{89C5B75C-B0F5-4177-8700-54C4838CDED3}">
      <dgm:prSet/>
      <dgm:spPr/>
      <dgm:t>
        <a:bodyPr/>
        <a:lstStyle/>
        <a:p>
          <a:r>
            <a:rPr lang="en-US"/>
            <a:t>Used to annotate unknown sequences</a:t>
          </a:r>
        </a:p>
      </dgm:t>
    </dgm:pt>
    <dgm:pt modelId="{24054F9B-1D42-4615-80D1-5925D06B1B36}" type="parTrans" cxnId="{76580C8E-1525-4379-964F-57764D304C07}">
      <dgm:prSet/>
      <dgm:spPr/>
      <dgm:t>
        <a:bodyPr/>
        <a:lstStyle/>
        <a:p>
          <a:endParaRPr lang="en-US"/>
        </a:p>
      </dgm:t>
    </dgm:pt>
    <dgm:pt modelId="{442063F2-B51F-41F6-9692-5A2B29260231}" type="sibTrans" cxnId="{76580C8E-1525-4379-964F-57764D304C07}">
      <dgm:prSet/>
      <dgm:spPr/>
      <dgm:t>
        <a:bodyPr/>
        <a:lstStyle/>
        <a:p>
          <a:endParaRPr lang="en-US"/>
        </a:p>
      </dgm:t>
    </dgm:pt>
    <dgm:pt modelId="{8E898789-CB92-42C3-8A4B-B75C84D22DD6}" type="pres">
      <dgm:prSet presAssocID="{B0DAA25D-6552-4091-84CD-E2A2C7FE9554}" presName="root" presStyleCnt="0">
        <dgm:presLayoutVars>
          <dgm:dir/>
          <dgm:resizeHandles val="exact"/>
        </dgm:presLayoutVars>
      </dgm:prSet>
      <dgm:spPr/>
    </dgm:pt>
    <dgm:pt modelId="{27E6FD08-6D23-494D-9C98-A393DC7E2C29}" type="pres">
      <dgm:prSet presAssocID="{AED0FAEC-1B2D-4802-B215-4129ECABBD67}" presName="compNode" presStyleCnt="0"/>
      <dgm:spPr/>
    </dgm:pt>
    <dgm:pt modelId="{8BF72E3A-2EDC-4CEB-A261-709ABAEFC462}" type="pres">
      <dgm:prSet presAssocID="{AED0FAEC-1B2D-4802-B215-4129ECABBD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651E3CCC-3C1F-46BF-B14F-669177E73791}" type="pres">
      <dgm:prSet presAssocID="{AED0FAEC-1B2D-4802-B215-4129ECABBD67}" presName="spaceRect" presStyleCnt="0"/>
      <dgm:spPr/>
    </dgm:pt>
    <dgm:pt modelId="{FAB7D87A-E6F5-45B4-ACE2-94AB8CDDD673}" type="pres">
      <dgm:prSet presAssocID="{AED0FAEC-1B2D-4802-B215-4129ECABBD67}" presName="textRect" presStyleLbl="revTx" presStyleIdx="0" presStyleCnt="3">
        <dgm:presLayoutVars>
          <dgm:chMax val="1"/>
          <dgm:chPref val="1"/>
        </dgm:presLayoutVars>
      </dgm:prSet>
      <dgm:spPr/>
    </dgm:pt>
    <dgm:pt modelId="{A0788992-E85B-484F-8669-C7A53E4FFD40}" type="pres">
      <dgm:prSet presAssocID="{EB11945B-AE69-4232-B63F-19B3C6790A62}" presName="sibTrans" presStyleCnt="0"/>
      <dgm:spPr/>
    </dgm:pt>
    <dgm:pt modelId="{8D3DFE34-1861-4360-B494-0A9F4ADA028E}" type="pres">
      <dgm:prSet presAssocID="{902C742E-C785-42AA-A7D8-D1F9E8495277}" presName="compNode" presStyleCnt="0"/>
      <dgm:spPr/>
    </dgm:pt>
    <dgm:pt modelId="{82037D24-5EEC-449F-A208-8FBB6FA67B36}" type="pres">
      <dgm:prSet presAssocID="{902C742E-C785-42AA-A7D8-D1F9E84952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A31BD050-EEED-4AFB-BF54-D5F261C6C4A8}" type="pres">
      <dgm:prSet presAssocID="{902C742E-C785-42AA-A7D8-D1F9E8495277}" presName="spaceRect" presStyleCnt="0"/>
      <dgm:spPr/>
    </dgm:pt>
    <dgm:pt modelId="{AE97D0E6-9C2C-41D0-BB31-AFF416D89726}" type="pres">
      <dgm:prSet presAssocID="{902C742E-C785-42AA-A7D8-D1F9E8495277}" presName="textRect" presStyleLbl="revTx" presStyleIdx="1" presStyleCnt="3">
        <dgm:presLayoutVars>
          <dgm:chMax val="1"/>
          <dgm:chPref val="1"/>
        </dgm:presLayoutVars>
      </dgm:prSet>
      <dgm:spPr/>
    </dgm:pt>
    <dgm:pt modelId="{3C522FBE-A766-43C1-8227-A4F0360226D3}" type="pres">
      <dgm:prSet presAssocID="{A3933718-79F1-4807-808C-84C7FC57CE98}" presName="sibTrans" presStyleCnt="0"/>
      <dgm:spPr/>
    </dgm:pt>
    <dgm:pt modelId="{E9D8F43C-6B59-4870-97CF-44B849E85B47}" type="pres">
      <dgm:prSet presAssocID="{89C5B75C-B0F5-4177-8700-54C4838CDED3}" presName="compNode" presStyleCnt="0"/>
      <dgm:spPr/>
    </dgm:pt>
    <dgm:pt modelId="{E408EC2A-8114-444D-B811-EACE3B3ADF84}" type="pres">
      <dgm:prSet presAssocID="{89C5B75C-B0F5-4177-8700-54C4838CDE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2DF7B322-50A5-4512-B073-9B0C642AAF72}" type="pres">
      <dgm:prSet presAssocID="{89C5B75C-B0F5-4177-8700-54C4838CDED3}" presName="spaceRect" presStyleCnt="0"/>
      <dgm:spPr/>
    </dgm:pt>
    <dgm:pt modelId="{7C49591D-95DE-4DA9-AEA9-2233223E02D4}" type="pres">
      <dgm:prSet presAssocID="{89C5B75C-B0F5-4177-8700-54C4838CDED3}" presName="textRect" presStyleLbl="revTx" presStyleIdx="2" presStyleCnt="3">
        <dgm:presLayoutVars>
          <dgm:chMax val="1"/>
          <dgm:chPref val="1"/>
        </dgm:presLayoutVars>
      </dgm:prSet>
      <dgm:spPr/>
    </dgm:pt>
  </dgm:ptLst>
  <dgm:cxnLst>
    <dgm:cxn modelId="{FE2B8304-BCD2-427E-A453-09FC4D70024F}" type="presOf" srcId="{89C5B75C-B0F5-4177-8700-54C4838CDED3}" destId="{7C49591D-95DE-4DA9-AEA9-2233223E02D4}" srcOrd="0" destOrd="0" presId="urn:microsoft.com/office/officeart/2018/2/layout/IconLabelList"/>
    <dgm:cxn modelId="{4FC91311-4492-4803-ABD4-01FAF67193E5}" type="presOf" srcId="{902C742E-C785-42AA-A7D8-D1F9E8495277}" destId="{AE97D0E6-9C2C-41D0-BB31-AFF416D89726}" srcOrd="0" destOrd="0" presId="urn:microsoft.com/office/officeart/2018/2/layout/IconLabelList"/>
    <dgm:cxn modelId="{CECF5513-D386-4A49-91E4-DD0A2EDB0A15}" type="presOf" srcId="{AED0FAEC-1B2D-4802-B215-4129ECABBD67}" destId="{FAB7D87A-E6F5-45B4-ACE2-94AB8CDDD673}" srcOrd="0" destOrd="0" presId="urn:microsoft.com/office/officeart/2018/2/layout/IconLabelList"/>
    <dgm:cxn modelId="{526F472D-D323-43FF-B7F2-B076DAC49150}" srcId="{B0DAA25D-6552-4091-84CD-E2A2C7FE9554}" destId="{AED0FAEC-1B2D-4802-B215-4129ECABBD67}" srcOrd="0" destOrd="0" parTransId="{9FF9D2D3-44CD-4213-A801-009580BE567D}" sibTransId="{EB11945B-AE69-4232-B63F-19B3C6790A62}"/>
    <dgm:cxn modelId="{53831D3A-0698-45E6-888F-A1A053A01E8A}" srcId="{B0DAA25D-6552-4091-84CD-E2A2C7FE9554}" destId="{902C742E-C785-42AA-A7D8-D1F9E8495277}" srcOrd="1" destOrd="0" parTransId="{E76C6384-9EE4-4656-A854-EDF585E4C294}" sibTransId="{A3933718-79F1-4807-808C-84C7FC57CE98}"/>
    <dgm:cxn modelId="{48F2D669-7E14-449B-BC89-1B05313155CF}" type="presOf" srcId="{B0DAA25D-6552-4091-84CD-E2A2C7FE9554}" destId="{8E898789-CB92-42C3-8A4B-B75C84D22DD6}" srcOrd="0" destOrd="0" presId="urn:microsoft.com/office/officeart/2018/2/layout/IconLabelList"/>
    <dgm:cxn modelId="{76580C8E-1525-4379-964F-57764D304C07}" srcId="{B0DAA25D-6552-4091-84CD-E2A2C7FE9554}" destId="{89C5B75C-B0F5-4177-8700-54C4838CDED3}" srcOrd="2" destOrd="0" parTransId="{24054F9B-1D42-4615-80D1-5925D06B1B36}" sibTransId="{442063F2-B51F-41F6-9692-5A2B29260231}"/>
    <dgm:cxn modelId="{6FC8163B-0091-47A0-9626-D31E9CACBF54}" type="presParOf" srcId="{8E898789-CB92-42C3-8A4B-B75C84D22DD6}" destId="{27E6FD08-6D23-494D-9C98-A393DC7E2C29}" srcOrd="0" destOrd="0" presId="urn:microsoft.com/office/officeart/2018/2/layout/IconLabelList"/>
    <dgm:cxn modelId="{EE1930AC-DA0D-489C-9894-8D5E757FD414}" type="presParOf" srcId="{27E6FD08-6D23-494D-9C98-A393DC7E2C29}" destId="{8BF72E3A-2EDC-4CEB-A261-709ABAEFC462}" srcOrd="0" destOrd="0" presId="urn:microsoft.com/office/officeart/2018/2/layout/IconLabelList"/>
    <dgm:cxn modelId="{3A7CD87E-B418-4AFE-B2FA-4E465BE932B8}" type="presParOf" srcId="{27E6FD08-6D23-494D-9C98-A393DC7E2C29}" destId="{651E3CCC-3C1F-46BF-B14F-669177E73791}" srcOrd="1" destOrd="0" presId="urn:microsoft.com/office/officeart/2018/2/layout/IconLabelList"/>
    <dgm:cxn modelId="{4D940AE3-8BAF-415F-94DC-7BE5DF215319}" type="presParOf" srcId="{27E6FD08-6D23-494D-9C98-A393DC7E2C29}" destId="{FAB7D87A-E6F5-45B4-ACE2-94AB8CDDD673}" srcOrd="2" destOrd="0" presId="urn:microsoft.com/office/officeart/2018/2/layout/IconLabelList"/>
    <dgm:cxn modelId="{525734DC-5F25-4B91-811C-048D78E70515}" type="presParOf" srcId="{8E898789-CB92-42C3-8A4B-B75C84D22DD6}" destId="{A0788992-E85B-484F-8669-C7A53E4FFD40}" srcOrd="1" destOrd="0" presId="urn:microsoft.com/office/officeart/2018/2/layout/IconLabelList"/>
    <dgm:cxn modelId="{0D6F869F-E3C9-4B1D-8AED-D52B89850C09}" type="presParOf" srcId="{8E898789-CB92-42C3-8A4B-B75C84D22DD6}" destId="{8D3DFE34-1861-4360-B494-0A9F4ADA028E}" srcOrd="2" destOrd="0" presId="urn:microsoft.com/office/officeart/2018/2/layout/IconLabelList"/>
    <dgm:cxn modelId="{8AD6946E-9096-4A2E-BF27-2E989A4A2D9F}" type="presParOf" srcId="{8D3DFE34-1861-4360-B494-0A9F4ADA028E}" destId="{82037D24-5EEC-449F-A208-8FBB6FA67B36}" srcOrd="0" destOrd="0" presId="urn:microsoft.com/office/officeart/2018/2/layout/IconLabelList"/>
    <dgm:cxn modelId="{770C7C59-711F-402C-85EF-95872B6DEDC8}" type="presParOf" srcId="{8D3DFE34-1861-4360-B494-0A9F4ADA028E}" destId="{A31BD050-EEED-4AFB-BF54-D5F261C6C4A8}" srcOrd="1" destOrd="0" presId="urn:microsoft.com/office/officeart/2018/2/layout/IconLabelList"/>
    <dgm:cxn modelId="{A6B2E875-BE4A-49E7-9495-AD73FA4441BA}" type="presParOf" srcId="{8D3DFE34-1861-4360-B494-0A9F4ADA028E}" destId="{AE97D0E6-9C2C-41D0-BB31-AFF416D89726}" srcOrd="2" destOrd="0" presId="urn:microsoft.com/office/officeart/2018/2/layout/IconLabelList"/>
    <dgm:cxn modelId="{4FAC9A31-BA1E-46B1-A6F3-30307A207D44}" type="presParOf" srcId="{8E898789-CB92-42C3-8A4B-B75C84D22DD6}" destId="{3C522FBE-A766-43C1-8227-A4F0360226D3}" srcOrd="3" destOrd="0" presId="urn:microsoft.com/office/officeart/2018/2/layout/IconLabelList"/>
    <dgm:cxn modelId="{B4B852A7-67F4-4816-9D4B-056F8510460B}" type="presParOf" srcId="{8E898789-CB92-42C3-8A4B-B75C84D22DD6}" destId="{E9D8F43C-6B59-4870-97CF-44B849E85B47}" srcOrd="4" destOrd="0" presId="urn:microsoft.com/office/officeart/2018/2/layout/IconLabelList"/>
    <dgm:cxn modelId="{A5B4489F-C214-4932-86DE-86F562754F10}" type="presParOf" srcId="{E9D8F43C-6B59-4870-97CF-44B849E85B47}" destId="{E408EC2A-8114-444D-B811-EACE3B3ADF84}" srcOrd="0" destOrd="0" presId="urn:microsoft.com/office/officeart/2018/2/layout/IconLabelList"/>
    <dgm:cxn modelId="{535D1A8B-4E3B-4FFC-BEAF-A704944BC263}" type="presParOf" srcId="{E9D8F43C-6B59-4870-97CF-44B849E85B47}" destId="{2DF7B322-50A5-4512-B073-9B0C642AAF72}" srcOrd="1" destOrd="0" presId="urn:microsoft.com/office/officeart/2018/2/layout/IconLabelList"/>
    <dgm:cxn modelId="{AA93FC55-AE6A-4C2D-A852-E0AE99B69A24}" type="presParOf" srcId="{E9D8F43C-6B59-4870-97CF-44B849E85B47}" destId="{7C49591D-95DE-4DA9-AEA9-2233223E02D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BD6A3A-1A2A-4B72-8CE9-F608A8A7BBCD}"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AC970D39-8F19-46FD-ABFD-03E10B430AFB}">
      <dgm:prSet/>
      <dgm:spPr/>
      <dgm:t>
        <a:bodyPr/>
        <a:lstStyle/>
        <a:p>
          <a:r>
            <a:rPr lang="en-US"/>
            <a:t>Homologous sequences</a:t>
          </a:r>
        </a:p>
      </dgm:t>
    </dgm:pt>
    <dgm:pt modelId="{0E209D6C-F6B9-46D1-95A6-E0A2E79102E9}" type="parTrans" cxnId="{6BE509A8-2593-49BB-94CD-30310B193D4C}">
      <dgm:prSet/>
      <dgm:spPr/>
      <dgm:t>
        <a:bodyPr/>
        <a:lstStyle/>
        <a:p>
          <a:endParaRPr lang="en-US"/>
        </a:p>
      </dgm:t>
    </dgm:pt>
    <dgm:pt modelId="{5A5842F5-1DE2-4E13-BF40-380BD1BD1479}" type="sibTrans" cxnId="{6BE509A8-2593-49BB-94CD-30310B193D4C}">
      <dgm:prSet/>
      <dgm:spPr/>
      <dgm:t>
        <a:bodyPr/>
        <a:lstStyle/>
        <a:p>
          <a:endParaRPr lang="en-US"/>
        </a:p>
      </dgm:t>
    </dgm:pt>
    <dgm:pt modelId="{E52866F5-3B04-4893-ADA0-0FD552FB95BF}">
      <dgm:prSet/>
      <dgm:spPr/>
      <dgm:t>
        <a:bodyPr/>
        <a:lstStyle/>
        <a:p>
          <a:r>
            <a:rPr lang="en-AU"/>
            <a:t>Share a common evolutionary ancestor</a:t>
          </a:r>
          <a:endParaRPr lang="en-US"/>
        </a:p>
      </dgm:t>
    </dgm:pt>
    <dgm:pt modelId="{E5A8CA46-E330-4D9B-ABBD-862429381985}" type="parTrans" cxnId="{84F97139-5F5C-4E95-A7F1-ED993BF59269}">
      <dgm:prSet/>
      <dgm:spPr/>
      <dgm:t>
        <a:bodyPr/>
        <a:lstStyle/>
        <a:p>
          <a:endParaRPr lang="en-US"/>
        </a:p>
      </dgm:t>
    </dgm:pt>
    <dgm:pt modelId="{593EDBD2-1E2C-4D78-BE4B-68A76F56AA6D}" type="sibTrans" cxnId="{84F97139-5F5C-4E95-A7F1-ED993BF59269}">
      <dgm:prSet/>
      <dgm:spPr/>
      <dgm:t>
        <a:bodyPr/>
        <a:lstStyle/>
        <a:p>
          <a:endParaRPr lang="en-US"/>
        </a:p>
      </dgm:t>
    </dgm:pt>
    <dgm:pt modelId="{E5B22647-BE10-4A40-9ED4-352445A540BD}">
      <dgm:prSet/>
      <dgm:spPr/>
      <dgm:t>
        <a:bodyPr/>
        <a:lstStyle/>
        <a:p>
          <a:r>
            <a:rPr lang="en-AU"/>
            <a:t>What similarity level equal homology?</a:t>
          </a:r>
          <a:endParaRPr lang="en-US"/>
        </a:p>
      </dgm:t>
    </dgm:pt>
    <dgm:pt modelId="{6AD680EE-586A-4A0F-B8EB-BDA9878AFD6F}" type="parTrans" cxnId="{4D4A1CF9-FA5F-47F6-BE87-AF1286A34EA0}">
      <dgm:prSet/>
      <dgm:spPr/>
      <dgm:t>
        <a:bodyPr/>
        <a:lstStyle/>
        <a:p>
          <a:endParaRPr lang="en-US"/>
        </a:p>
      </dgm:t>
    </dgm:pt>
    <dgm:pt modelId="{DED6390C-2611-4278-9097-14070144217E}" type="sibTrans" cxnId="{4D4A1CF9-FA5F-47F6-BE87-AF1286A34EA0}">
      <dgm:prSet/>
      <dgm:spPr/>
      <dgm:t>
        <a:bodyPr/>
        <a:lstStyle/>
        <a:p>
          <a:endParaRPr lang="en-US"/>
        </a:p>
      </dgm:t>
    </dgm:pt>
    <dgm:pt modelId="{DCD3B162-24AA-4912-B4DF-868FECDDBC9A}">
      <dgm:prSet/>
      <dgm:spPr/>
      <dgm:t>
        <a:bodyPr/>
        <a:lstStyle/>
        <a:p>
          <a:r>
            <a:rPr lang="en-AU"/>
            <a:t>&gt;&gt; similarity than expected by chance</a:t>
          </a:r>
          <a:endParaRPr lang="en-US"/>
        </a:p>
      </dgm:t>
    </dgm:pt>
    <dgm:pt modelId="{E3FE51A9-FF4E-420D-98C9-1D6D9816F0B8}" type="parTrans" cxnId="{6987C73D-D159-4BB1-9EE5-B35B888BB755}">
      <dgm:prSet/>
      <dgm:spPr/>
      <dgm:t>
        <a:bodyPr/>
        <a:lstStyle/>
        <a:p>
          <a:endParaRPr lang="en-US"/>
        </a:p>
      </dgm:t>
    </dgm:pt>
    <dgm:pt modelId="{4CCD10AA-1985-4DDD-ADC3-D38E88963084}" type="sibTrans" cxnId="{6987C73D-D159-4BB1-9EE5-B35B888BB755}">
      <dgm:prSet/>
      <dgm:spPr/>
      <dgm:t>
        <a:bodyPr/>
        <a:lstStyle/>
        <a:p>
          <a:endParaRPr lang="en-US"/>
        </a:p>
      </dgm:t>
    </dgm:pt>
    <dgm:pt modelId="{0EF2F3BA-BE91-4731-A6A3-2FCF2D026178}">
      <dgm:prSet/>
      <dgm:spPr/>
      <dgm:t>
        <a:bodyPr/>
        <a:lstStyle/>
        <a:p>
          <a:r>
            <a:rPr lang="en-AU"/>
            <a:t>two sequences did not arise independently</a:t>
          </a:r>
          <a:endParaRPr lang="en-US"/>
        </a:p>
      </dgm:t>
    </dgm:pt>
    <dgm:pt modelId="{3A0E230B-C868-4FED-8F0E-0242293A7CEE}" type="parTrans" cxnId="{38A6D833-CD13-4A4F-8230-2D1AA2213222}">
      <dgm:prSet/>
      <dgm:spPr/>
      <dgm:t>
        <a:bodyPr/>
        <a:lstStyle/>
        <a:p>
          <a:endParaRPr lang="en-US"/>
        </a:p>
      </dgm:t>
    </dgm:pt>
    <dgm:pt modelId="{90135F54-82A6-4E1D-809D-7097AE45FFD8}" type="sibTrans" cxnId="{38A6D833-CD13-4A4F-8230-2D1AA2213222}">
      <dgm:prSet/>
      <dgm:spPr/>
      <dgm:t>
        <a:bodyPr/>
        <a:lstStyle/>
        <a:p>
          <a:endParaRPr lang="en-US"/>
        </a:p>
      </dgm:t>
    </dgm:pt>
    <dgm:pt modelId="{17F28B26-4251-49F1-AD21-1E7674DD9E3E}">
      <dgm:prSet/>
      <dgm:spPr/>
      <dgm:t>
        <a:bodyPr/>
        <a:lstStyle/>
        <a:p>
          <a:r>
            <a:rPr lang="en-AU"/>
            <a:t>Shared a common ancestor</a:t>
          </a:r>
          <a:endParaRPr lang="en-US"/>
        </a:p>
      </dgm:t>
    </dgm:pt>
    <dgm:pt modelId="{ACE373B2-83FB-424A-B654-84073AF6745B}" type="parTrans" cxnId="{5914A623-EA81-4EEA-944D-EF6858096E31}">
      <dgm:prSet/>
      <dgm:spPr/>
      <dgm:t>
        <a:bodyPr/>
        <a:lstStyle/>
        <a:p>
          <a:endParaRPr lang="en-US"/>
        </a:p>
      </dgm:t>
    </dgm:pt>
    <dgm:pt modelId="{DCEBCC33-D4FB-4FD7-A2C7-49517E8D0932}" type="sibTrans" cxnId="{5914A623-EA81-4EEA-944D-EF6858096E31}">
      <dgm:prSet/>
      <dgm:spPr/>
      <dgm:t>
        <a:bodyPr/>
        <a:lstStyle/>
        <a:p>
          <a:endParaRPr lang="en-US"/>
        </a:p>
      </dgm:t>
    </dgm:pt>
    <dgm:pt modelId="{D417E6D7-1CFF-4A33-AADD-B688709D6A37}">
      <dgm:prSet/>
      <dgm:spPr/>
      <dgm:t>
        <a:bodyPr/>
        <a:lstStyle/>
        <a:p>
          <a:r>
            <a:rPr lang="en-AU"/>
            <a:t>Not all homologous sequences share similarity</a:t>
          </a:r>
          <a:endParaRPr lang="en-US"/>
        </a:p>
      </dgm:t>
    </dgm:pt>
    <dgm:pt modelId="{508B254F-577F-4909-B47D-82DBECE608A6}" type="parTrans" cxnId="{7B6E7854-8ACF-4EAC-8810-A55541CBF72E}">
      <dgm:prSet/>
      <dgm:spPr/>
      <dgm:t>
        <a:bodyPr/>
        <a:lstStyle/>
        <a:p>
          <a:endParaRPr lang="en-US"/>
        </a:p>
      </dgm:t>
    </dgm:pt>
    <dgm:pt modelId="{3D9F6B29-F349-40E1-8990-5B6697492C18}" type="sibTrans" cxnId="{7B6E7854-8ACF-4EAC-8810-A55541CBF72E}">
      <dgm:prSet/>
      <dgm:spPr/>
      <dgm:t>
        <a:bodyPr/>
        <a:lstStyle/>
        <a:p>
          <a:endParaRPr lang="en-US"/>
        </a:p>
      </dgm:t>
    </dgm:pt>
    <dgm:pt modelId="{D02E2E38-A5F5-4E74-87A6-3F197530A22F}">
      <dgm:prSet/>
      <dgm:spPr/>
      <dgm:t>
        <a:bodyPr/>
        <a:lstStyle/>
        <a:p>
          <a:r>
            <a:rPr lang="en-AU"/>
            <a:t>Natural selection</a:t>
          </a:r>
          <a:endParaRPr lang="en-US"/>
        </a:p>
      </dgm:t>
    </dgm:pt>
    <dgm:pt modelId="{C5DFE7DB-FDE1-4513-8C6C-597A90222AC7}" type="parTrans" cxnId="{DD1B5E4F-FE69-4F14-B2B4-4371E6BA2926}">
      <dgm:prSet/>
      <dgm:spPr/>
      <dgm:t>
        <a:bodyPr/>
        <a:lstStyle/>
        <a:p>
          <a:endParaRPr lang="en-US"/>
        </a:p>
      </dgm:t>
    </dgm:pt>
    <dgm:pt modelId="{A9839C88-612E-4311-BEC6-3F93491085EC}" type="sibTrans" cxnId="{DD1B5E4F-FE69-4F14-B2B4-4371E6BA2926}">
      <dgm:prSet/>
      <dgm:spPr/>
      <dgm:t>
        <a:bodyPr/>
        <a:lstStyle/>
        <a:p>
          <a:endParaRPr lang="en-US"/>
        </a:p>
      </dgm:t>
    </dgm:pt>
    <dgm:pt modelId="{884742BE-B17D-0840-B7B4-AC0BD3A219BE}" type="pres">
      <dgm:prSet presAssocID="{B1BD6A3A-1A2A-4B72-8CE9-F608A8A7BBCD}" presName="Name0" presStyleCnt="0">
        <dgm:presLayoutVars>
          <dgm:dir/>
          <dgm:animLvl val="lvl"/>
          <dgm:resizeHandles val="exact"/>
        </dgm:presLayoutVars>
      </dgm:prSet>
      <dgm:spPr/>
    </dgm:pt>
    <dgm:pt modelId="{4AD609E1-B37F-7F45-981B-C9A240495799}" type="pres">
      <dgm:prSet presAssocID="{AC970D39-8F19-46FD-ABFD-03E10B430AFB}" presName="linNode" presStyleCnt="0"/>
      <dgm:spPr/>
    </dgm:pt>
    <dgm:pt modelId="{F6D4D80E-28F7-4C42-8A4B-AC7815ABC955}" type="pres">
      <dgm:prSet presAssocID="{AC970D39-8F19-46FD-ABFD-03E10B430AFB}" presName="parentText" presStyleLbl="node1" presStyleIdx="0" presStyleCnt="3">
        <dgm:presLayoutVars>
          <dgm:chMax val="1"/>
          <dgm:bulletEnabled val="1"/>
        </dgm:presLayoutVars>
      </dgm:prSet>
      <dgm:spPr/>
    </dgm:pt>
    <dgm:pt modelId="{9123F691-AD16-144F-AAFD-EDB4126A9D55}" type="pres">
      <dgm:prSet presAssocID="{AC970D39-8F19-46FD-ABFD-03E10B430AFB}" presName="descendantText" presStyleLbl="alignAccFollowNode1" presStyleIdx="0" presStyleCnt="3">
        <dgm:presLayoutVars>
          <dgm:bulletEnabled val="1"/>
        </dgm:presLayoutVars>
      </dgm:prSet>
      <dgm:spPr/>
    </dgm:pt>
    <dgm:pt modelId="{7C15D780-69E9-E840-B2B1-04F96A3DAFF0}" type="pres">
      <dgm:prSet presAssocID="{5A5842F5-1DE2-4E13-BF40-380BD1BD1479}" presName="sp" presStyleCnt="0"/>
      <dgm:spPr/>
    </dgm:pt>
    <dgm:pt modelId="{37A33B90-3779-924B-A49D-97D32E097392}" type="pres">
      <dgm:prSet presAssocID="{E5B22647-BE10-4A40-9ED4-352445A540BD}" presName="linNode" presStyleCnt="0"/>
      <dgm:spPr/>
    </dgm:pt>
    <dgm:pt modelId="{C6FC1DD6-76F0-894E-8B0C-CF28A33A6B0D}" type="pres">
      <dgm:prSet presAssocID="{E5B22647-BE10-4A40-9ED4-352445A540BD}" presName="parentText" presStyleLbl="node1" presStyleIdx="1" presStyleCnt="3">
        <dgm:presLayoutVars>
          <dgm:chMax val="1"/>
          <dgm:bulletEnabled val="1"/>
        </dgm:presLayoutVars>
      </dgm:prSet>
      <dgm:spPr/>
    </dgm:pt>
    <dgm:pt modelId="{E510E8AE-6F2D-EB4A-9B4F-FE4537854C7A}" type="pres">
      <dgm:prSet presAssocID="{E5B22647-BE10-4A40-9ED4-352445A540BD}" presName="descendantText" presStyleLbl="alignAccFollowNode1" presStyleIdx="1" presStyleCnt="3">
        <dgm:presLayoutVars>
          <dgm:bulletEnabled val="1"/>
        </dgm:presLayoutVars>
      </dgm:prSet>
      <dgm:spPr/>
    </dgm:pt>
    <dgm:pt modelId="{C285071C-40D4-8744-BE2C-C3F90D8C10A3}" type="pres">
      <dgm:prSet presAssocID="{DED6390C-2611-4278-9097-14070144217E}" presName="sp" presStyleCnt="0"/>
      <dgm:spPr/>
    </dgm:pt>
    <dgm:pt modelId="{3462A453-BF83-FA40-9D4A-D83C05C51781}" type="pres">
      <dgm:prSet presAssocID="{D417E6D7-1CFF-4A33-AADD-B688709D6A37}" presName="linNode" presStyleCnt="0"/>
      <dgm:spPr/>
    </dgm:pt>
    <dgm:pt modelId="{29769ABC-5E00-0C42-950F-C8727E594AB1}" type="pres">
      <dgm:prSet presAssocID="{D417E6D7-1CFF-4A33-AADD-B688709D6A37}" presName="parentText" presStyleLbl="node1" presStyleIdx="2" presStyleCnt="3">
        <dgm:presLayoutVars>
          <dgm:chMax val="1"/>
          <dgm:bulletEnabled val="1"/>
        </dgm:presLayoutVars>
      </dgm:prSet>
      <dgm:spPr/>
    </dgm:pt>
    <dgm:pt modelId="{FC38F518-DD9E-0D44-9BE4-A45B012D398C}" type="pres">
      <dgm:prSet presAssocID="{D417E6D7-1CFF-4A33-AADD-B688709D6A37}" presName="descendantText" presStyleLbl="alignAccFollowNode1" presStyleIdx="2" presStyleCnt="3">
        <dgm:presLayoutVars>
          <dgm:bulletEnabled val="1"/>
        </dgm:presLayoutVars>
      </dgm:prSet>
      <dgm:spPr/>
    </dgm:pt>
  </dgm:ptLst>
  <dgm:cxnLst>
    <dgm:cxn modelId="{EFBA441E-FB4E-F04F-B6AD-C71FABAE032D}" type="presOf" srcId="{D02E2E38-A5F5-4E74-87A6-3F197530A22F}" destId="{FC38F518-DD9E-0D44-9BE4-A45B012D398C}" srcOrd="0" destOrd="0" presId="urn:microsoft.com/office/officeart/2005/8/layout/vList5"/>
    <dgm:cxn modelId="{5914A623-EA81-4EEA-944D-EF6858096E31}" srcId="{E5B22647-BE10-4A40-9ED4-352445A540BD}" destId="{17F28B26-4251-49F1-AD21-1E7674DD9E3E}" srcOrd="2" destOrd="0" parTransId="{ACE373B2-83FB-424A-B654-84073AF6745B}" sibTransId="{DCEBCC33-D4FB-4FD7-A2C7-49517E8D0932}"/>
    <dgm:cxn modelId="{38A6D833-CD13-4A4F-8230-2D1AA2213222}" srcId="{E5B22647-BE10-4A40-9ED4-352445A540BD}" destId="{0EF2F3BA-BE91-4731-A6A3-2FCF2D026178}" srcOrd="1" destOrd="0" parTransId="{3A0E230B-C868-4FED-8F0E-0242293A7CEE}" sibTransId="{90135F54-82A6-4E1D-809D-7097AE45FFD8}"/>
    <dgm:cxn modelId="{FDC54334-195B-7443-8DD0-7784FB8BEF3B}" type="presOf" srcId="{0EF2F3BA-BE91-4731-A6A3-2FCF2D026178}" destId="{E510E8AE-6F2D-EB4A-9B4F-FE4537854C7A}" srcOrd="0" destOrd="1" presId="urn:microsoft.com/office/officeart/2005/8/layout/vList5"/>
    <dgm:cxn modelId="{0D1A9A35-F69F-7F4F-955C-3C9571A4D91F}" type="presOf" srcId="{E52866F5-3B04-4893-ADA0-0FD552FB95BF}" destId="{9123F691-AD16-144F-AAFD-EDB4126A9D55}" srcOrd="0" destOrd="0" presId="urn:microsoft.com/office/officeart/2005/8/layout/vList5"/>
    <dgm:cxn modelId="{84F97139-5F5C-4E95-A7F1-ED993BF59269}" srcId="{AC970D39-8F19-46FD-ABFD-03E10B430AFB}" destId="{E52866F5-3B04-4893-ADA0-0FD552FB95BF}" srcOrd="0" destOrd="0" parTransId="{E5A8CA46-E330-4D9B-ABBD-862429381985}" sibTransId="{593EDBD2-1E2C-4D78-BE4B-68A76F56AA6D}"/>
    <dgm:cxn modelId="{6987C73D-D159-4BB1-9EE5-B35B888BB755}" srcId="{E5B22647-BE10-4A40-9ED4-352445A540BD}" destId="{DCD3B162-24AA-4912-B4DF-868FECDDBC9A}" srcOrd="0" destOrd="0" parTransId="{E3FE51A9-FF4E-420D-98C9-1D6D9816F0B8}" sibTransId="{4CCD10AA-1985-4DDD-ADC3-D38E88963084}"/>
    <dgm:cxn modelId="{39C53A42-5839-9E45-9266-2A0C3F889D19}" type="presOf" srcId="{17F28B26-4251-49F1-AD21-1E7674DD9E3E}" destId="{E510E8AE-6F2D-EB4A-9B4F-FE4537854C7A}" srcOrd="0" destOrd="2" presId="urn:microsoft.com/office/officeart/2005/8/layout/vList5"/>
    <dgm:cxn modelId="{DD1B5E4F-FE69-4F14-B2B4-4371E6BA2926}" srcId="{D417E6D7-1CFF-4A33-AADD-B688709D6A37}" destId="{D02E2E38-A5F5-4E74-87A6-3F197530A22F}" srcOrd="0" destOrd="0" parTransId="{C5DFE7DB-FDE1-4513-8C6C-597A90222AC7}" sibTransId="{A9839C88-612E-4311-BEC6-3F93491085EC}"/>
    <dgm:cxn modelId="{7B6E7854-8ACF-4EAC-8810-A55541CBF72E}" srcId="{B1BD6A3A-1A2A-4B72-8CE9-F608A8A7BBCD}" destId="{D417E6D7-1CFF-4A33-AADD-B688709D6A37}" srcOrd="2" destOrd="0" parTransId="{508B254F-577F-4909-B47D-82DBECE608A6}" sibTransId="{3D9F6B29-F349-40E1-8990-5B6697492C18}"/>
    <dgm:cxn modelId="{06615A6A-1EDB-E54E-9561-9174F7021BF5}" type="presOf" srcId="{E5B22647-BE10-4A40-9ED4-352445A540BD}" destId="{C6FC1DD6-76F0-894E-8B0C-CF28A33A6B0D}" srcOrd="0" destOrd="0" presId="urn:microsoft.com/office/officeart/2005/8/layout/vList5"/>
    <dgm:cxn modelId="{6BE509A8-2593-49BB-94CD-30310B193D4C}" srcId="{B1BD6A3A-1A2A-4B72-8CE9-F608A8A7BBCD}" destId="{AC970D39-8F19-46FD-ABFD-03E10B430AFB}" srcOrd="0" destOrd="0" parTransId="{0E209D6C-F6B9-46D1-95A6-E0A2E79102E9}" sibTransId="{5A5842F5-1DE2-4E13-BF40-380BD1BD1479}"/>
    <dgm:cxn modelId="{25F4EFC5-CBAE-274F-8DB7-545308DC67D6}" type="presOf" srcId="{B1BD6A3A-1A2A-4B72-8CE9-F608A8A7BBCD}" destId="{884742BE-B17D-0840-B7B4-AC0BD3A219BE}" srcOrd="0" destOrd="0" presId="urn:microsoft.com/office/officeart/2005/8/layout/vList5"/>
    <dgm:cxn modelId="{A5D8B5CD-C081-7B4F-AA09-9D7A5C0D8727}" type="presOf" srcId="{DCD3B162-24AA-4912-B4DF-868FECDDBC9A}" destId="{E510E8AE-6F2D-EB4A-9B4F-FE4537854C7A}" srcOrd="0" destOrd="0" presId="urn:microsoft.com/office/officeart/2005/8/layout/vList5"/>
    <dgm:cxn modelId="{88D54ED4-2B95-624C-872F-CD7C681F0CA9}" type="presOf" srcId="{AC970D39-8F19-46FD-ABFD-03E10B430AFB}" destId="{F6D4D80E-28F7-4C42-8A4B-AC7815ABC955}" srcOrd="0" destOrd="0" presId="urn:microsoft.com/office/officeart/2005/8/layout/vList5"/>
    <dgm:cxn modelId="{5E82BFE2-A6F8-0C4A-B3E1-F90E1F73D356}" type="presOf" srcId="{D417E6D7-1CFF-4A33-AADD-B688709D6A37}" destId="{29769ABC-5E00-0C42-950F-C8727E594AB1}" srcOrd="0" destOrd="0" presId="urn:microsoft.com/office/officeart/2005/8/layout/vList5"/>
    <dgm:cxn modelId="{4D4A1CF9-FA5F-47F6-BE87-AF1286A34EA0}" srcId="{B1BD6A3A-1A2A-4B72-8CE9-F608A8A7BBCD}" destId="{E5B22647-BE10-4A40-9ED4-352445A540BD}" srcOrd="1" destOrd="0" parTransId="{6AD680EE-586A-4A0F-B8EB-BDA9878AFD6F}" sibTransId="{DED6390C-2611-4278-9097-14070144217E}"/>
    <dgm:cxn modelId="{62256AD8-1A65-134A-B24B-592C8E65912E}" type="presParOf" srcId="{884742BE-B17D-0840-B7B4-AC0BD3A219BE}" destId="{4AD609E1-B37F-7F45-981B-C9A240495799}" srcOrd="0" destOrd="0" presId="urn:microsoft.com/office/officeart/2005/8/layout/vList5"/>
    <dgm:cxn modelId="{576DCB4C-F3F1-1B43-A725-27B7F231B5C8}" type="presParOf" srcId="{4AD609E1-B37F-7F45-981B-C9A240495799}" destId="{F6D4D80E-28F7-4C42-8A4B-AC7815ABC955}" srcOrd="0" destOrd="0" presId="urn:microsoft.com/office/officeart/2005/8/layout/vList5"/>
    <dgm:cxn modelId="{F336936A-BC8D-5040-B53B-815A2982FC6C}" type="presParOf" srcId="{4AD609E1-B37F-7F45-981B-C9A240495799}" destId="{9123F691-AD16-144F-AAFD-EDB4126A9D55}" srcOrd="1" destOrd="0" presId="urn:microsoft.com/office/officeart/2005/8/layout/vList5"/>
    <dgm:cxn modelId="{E463C3FF-0D30-7447-8C66-40375B26F023}" type="presParOf" srcId="{884742BE-B17D-0840-B7B4-AC0BD3A219BE}" destId="{7C15D780-69E9-E840-B2B1-04F96A3DAFF0}" srcOrd="1" destOrd="0" presId="urn:microsoft.com/office/officeart/2005/8/layout/vList5"/>
    <dgm:cxn modelId="{70DB0E87-BBFB-1149-B894-4C3F3D926602}" type="presParOf" srcId="{884742BE-B17D-0840-B7B4-AC0BD3A219BE}" destId="{37A33B90-3779-924B-A49D-97D32E097392}" srcOrd="2" destOrd="0" presId="urn:microsoft.com/office/officeart/2005/8/layout/vList5"/>
    <dgm:cxn modelId="{1BB1E978-DE24-0D4E-A177-31411596DDFC}" type="presParOf" srcId="{37A33B90-3779-924B-A49D-97D32E097392}" destId="{C6FC1DD6-76F0-894E-8B0C-CF28A33A6B0D}" srcOrd="0" destOrd="0" presId="urn:microsoft.com/office/officeart/2005/8/layout/vList5"/>
    <dgm:cxn modelId="{8AD59E54-AB27-8F4A-82D0-CE039DA7FCCD}" type="presParOf" srcId="{37A33B90-3779-924B-A49D-97D32E097392}" destId="{E510E8AE-6F2D-EB4A-9B4F-FE4537854C7A}" srcOrd="1" destOrd="0" presId="urn:microsoft.com/office/officeart/2005/8/layout/vList5"/>
    <dgm:cxn modelId="{0436B4D6-B07C-384A-8210-B1C5E7FBDA62}" type="presParOf" srcId="{884742BE-B17D-0840-B7B4-AC0BD3A219BE}" destId="{C285071C-40D4-8744-BE2C-C3F90D8C10A3}" srcOrd="3" destOrd="0" presId="urn:microsoft.com/office/officeart/2005/8/layout/vList5"/>
    <dgm:cxn modelId="{9E3C70E2-4FAF-D24B-B413-BE7DB4CDF235}" type="presParOf" srcId="{884742BE-B17D-0840-B7B4-AC0BD3A219BE}" destId="{3462A453-BF83-FA40-9D4A-D83C05C51781}" srcOrd="4" destOrd="0" presId="urn:microsoft.com/office/officeart/2005/8/layout/vList5"/>
    <dgm:cxn modelId="{31EC5DFE-1B7A-154E-9F94-22A1513B2665}" type="presParOf" srcId="{3462A453-BF83-FA40-9D4A-D83C05C51781}" destId="{29769ABC-5E00-0C42-950F-C8727E594AB1}" srcOrd="0" destOrd="0" presId="urn:microsoft.com/office/officeart/2005/8/layout/vList5"/>
    <dgm:cxn modelId="{8F8B4AC1-E123-D747-91CC-27724C2244E4}" type="presParOf" srcId="{3462A453-BF83-FA40-9D4A-D83C05C51781}" destId="{FC38F518-DD9E-0D44-9BE4-A45B012D398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C6E57-EA0D-4FCD-BB22-9F4F8C024F4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8B02F31-ECC7-4D7F-A3B6-1AB7EB73AD89}">
      <dgm:prSet/>
      <dgm:spPr/>
      <dgm:t>
        <a:bodyPr/>
        <a:lstStyle/>
        <a:p>
          <a:r>
            <a:rPr lang="en-US"/>
            <a:t>BLAST search</a:t>
          </a:r>
        </a:p>
      </dgm:t>
    </dgm:pt>
    <dgm:pt modelId="{68BB5FD2-2849-4769-8690-CA553382622A}" type="parTrans" cxnId="{A2FF5DC4-7F5E-4384-B163-F1290E3E7837}">
      <dgm:prSet/>
      <dgm:spPr/>
      <dgm:t>
        <a:bodyPr/>
        <a:lstStyle/>
        <a:p>
          <a:endParaRPr lang="en-US"/>
        </a:p>
      </dgm:t>
    </dgm:pt>
    <dgm:pt modelId="{1CEC599D-6DE3-468D-8B28-83A943F878BE}" type="sibTrans" cxnId="{A2FF5DC4-7F5E-4384-B163-F1290E3E7837}">
      <dgm:prSet/>
      <dgm:spPr/>
      <dgm:t>
        <a:bodyPr/>
        <a:lstStyle/>
        <a:p>
          <a:endParaRPr lang="en-US"/>
        </a:p>
      </dgm:t>
    </dgm:pt>
    <dgm:pt modelId="{FFED3E69-3733-42BF-BA8F-9A4244DFB475}">
      <dgm:prSet/>
      <dgm:spPr/>
      <dgm:t>
        <a:bodyPr/>
        <a:lstStyle/>
        <a:p>
          <a:r>
            <a:rPr lang="en-US"/>
            <a:t>BLAT search</a:t>
          </a:r>
        </a:p>
      </dgm:t>
    </dgm:pt>
    <dgm:pt modelId="{B15FE8F6-E4C8-49D6-A599-99A001A48008}" type="parTrans" cxnId="{8F115494-CBED-481D-AAB1-BF839378ED30}">
      <dgm:prSet/>
      <dgm:spPr/>
      <dgm:t>
        <a:bodyPr/>
        <a:lstStyle/>
        <a:p>
          <a:endParaRPr lang="en-US"/>
        </a:p>
      </dgm:t>
    </dgm:pt>
    <dgm:pt modelId="{9F3197B3-884A-4447-A3BE-CD02AA7598C5}" type="sibTrans" cxnId="{8F115494-CBED-481D-AAB1-BF839378ED30}">
      <dgm:prSet/>
      <dgm:spPr/>
      <dgm:t>
        <a:bodyPr/>
        <a:lstStyle/>
        <a:p>
          <a:endParaRPr lang="en-US"/>
        </a:p>
      </dgm:t>
    </dgm:pt>
    <dgm:pt modelId="{D418E97E-3FDE-446D-A27C-D71A2EE4ED7C}" type="pres">
      <dgm:prSet presAssocID="{866C6E57-EA0D-4FCD-BB22-9F4F8C024F41}" presName="root" presStyleCnt="0">
        <dgm:presLayoutVars>
          <dgm:dir/>
          <dgm:resizeHandles val="exact"/>
        </dgm:presLayoutVars>
      </dgm:prSet>
      <dgm:spPr/>
    </dgm:pt>
    <dgm:pt modelId="{7072B531-6783-403B-9B9D-1D068E43C506}" type="pres">
      <dgm:prSet presAssocID="{78B02F31-ECC7-4D7F-A3B6-1AB7EB73AD89}" presName="compNode" presStyleCnt="0"/>
      <dgm:spPr/>
    </dgm:pt>
    <dgm:pt modelId="{C3A26751-423C-4EF5-AF21-1B93503E6086}" type="pres">
      <dgm:prSet presAssocID="{78B02F31-ECC7-4D7F-A3B6-1AB7EB73AD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arch"/>
        </a:ext>
      </dgm:extLst>
    </dgm:pt>
    <dgm:pt modelId="{567C8D7C-EC19-4BDD-BB87-69155464A117}" type="pres">
      <dgm:prSet presAssocID="{78B02F31-ECC7-4D7F-A3B6-1AB7EB73AD89}" presName="spaceRect" presStyleCnt="0"/>
      <dgm:spPr/>
    </dgm:pt>
    <dgm:pt modelId="{ACE9F6E3-5DBF-4E84-A86A-334C9EA9B591}" type="pres">
      <dgm:prSet presAssocID="{78B02F31-ECC7-4D7F-A3B6-1AB7EB73AD89}" presName="textRect" presStyleLbl="revTx" presStyleIdx="0" presStyleCnt="2">
        <dgm:presLayoutVars>
          <dgm:chMax val="1"/>
          <dgm:chPref val="1"/>
        </dgm:presLayoutVars>
      </dgm:prSet>
      <dgm:spPr/>
    </dgm:pt>
    <dgm:pt modelId="{B63FC844-8ADB-4CE4-A405-1FC24C9013EE}" type="pres">
      <dgm:prSet presAssocID="{1CEC599D-6DE3-468D-8B28-83A943F878BE}" presName="sibTrans" presStyleCnt="0"/>
      <dgm:spPr/>
    </dgm:pt>
    <dgm:pt modelId="{17ACF9E0-3AB7-40EA-8D02-7D458509CE6E}" type="pres">
      <dgm:prSet presAssocID="{FFED3E69-3733-42BF-BA8F-9A4244DFB475}" presName="compNode" presStyleCnt="0"/>
      <dgm:spPr/>
    </dgm:pt>
    <dgm:pt modelId="{CDACA2A6-CCA3-4F07-A5FB-2A2705376D53}" type="pres">
      <dgm:prSet presAssocID="{FFED3E69-3733-42BF-BA8F-9A4244DFB4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Search"/>
        </a:ext>
      </dgm:extLst>
    </dgm:pt>
    <dgm:pt modelId="{95324A64-AB41-43DF-BF87-BF4C459B8BE2}" type="pres">
      <dgm:prSet presAssocID="{FFED3E69-3733-42BF-BA8F-9A4244DFB475}" presName="spaceRect" presStyleCnt="0"/>
      <dgm:spPr/>
    </dgm:pt>
    <dgm:pt modelId="{7FFB976C-0B54-43D6-8CAA-2EC57E300191}" type="pres">
      <dgm:prSet presAssocID="{FFED3E69-3733-42BF-BA8F-9A4244DFB475}" presName="textRect" presStyleLbl="revTx" presStyleIdx="1" presStyleCnt="2">
        <dgm:presLayoutVars>
          <dgm:chMax val="1"/>
          <dgm:chPref val="1"/>
        </dgm:presLayoutVars>
      </dgm:prSet>
      <dgm:spPr/>
    </dgm:pt>
  </dgm:ptLst>
  <dgm:cxnLst>
    <dgm:cxn modelId="{DFE71714-176F-4812-BEC5-B5525FEB859B}" type="presOf" srcId="{866C6E57-EA0D-4FCD-BB22-9F4F8C024F41}" destId="{D418E97E-3FDE-446D-A27C-D71A2EE4ED7C}" srcOrd="0" destOrd="0" presId="urn:microsoft.com/office/officeart/2018/2/layout/IconLabelList"/>
    <dgm:cxn modelId="{8F115494-CBED-481D-AAB1-BF839378ED30}" srcId="{866C6E57-EA0D-4FCD-BB22-9F4F8C024F41}" destId="{FFED3E69-3733-42BF-BA8F-9A4244DFB475}" srcOrd="1" destOrd="0" parTransId="{B15FE8F6-E4C8-49D6-A599-99A001A48008}" sibTransId="{9F3197B3-884A-4447-A3BE-CD02AA7598C5}"/>
    <dgm:cxn modelId="{6720BDA5-9D82-47D7-8D6B-F6FF5F038A81}" type="presOf" srcId="{78B02F31-ECC7-4D7F-A3B6-1AB7EB73AD89}" destId="{ACE9F6E3-5DBF-4E84-A86A-334C9EA9B591}" srcOrd="0" destOrd="0" presId="urn:microsoft.com/office/officeart/2018/2/layout/IconLabelList"/>
    <dgm:cxn modelId="{A2FF5DC4-7F5E-4384-B163-F1290E3E7837}" srcId="{866C6E57-EA0D-4FCD-BB22-9F4F8C024F41}" destId="{78B02F31-ECC7-4D7F-A3B6-1AB7EB73AD89}" srcOrd="0" destOrd="0" parTransId="{68BB5FD2-2849-4769-8690-CA553382622A}" sibTransId="{1CEC599D-6DE3-468D-8B28-83A943F878BE}"/>
    <dgm:cxn modelId="{B30E2AD8-5C69-44E1-BC5F-B7843D89B7CB}" type="presOf" srcId="{FFED3E69-3733-42BF-BA8F-9A4244DFB475}" destId="{7FFB976C-0B54-43D6-8CAA-2EC57E300191}" srcOrd="0" destOrd="0" presId="urn:microsoft.com/office/officeart/2018/2/layout/IconLabelList"/>
    <dgm:cxn modelId="{F9C1DC5C-7527-4889-97BB-F6443075AE31}" type="presParOf" srcId="{D418E97E-3FDE-446D-A27C-D71A2EE4ED7C}" destId="{7072B531-6783-403B-9B9D-1D068E43C506}" srcOrd="0" destOrd="0" presId="urn:microsoft.com/office/officeart/2018/2/layout/IconLabelList"/>
    <dgm:cxn modelId="{C52393E6-619D-4E98-BBB6-D9B5473EB683}" type="presParOf" srcId="{7072B531-6783-403B-9B9D-1D068E43C506}" destId="{C3A26751-423C-4EF5-AF21-1B93503E6086}" srcOrd="0" destOrd="0" presId="urn:microsoft.com/office/officeart/2018/2/layout/IconLabelList"/>
    <dgm:cxn modelId="{01C7B6D4-05E9-42AE-A266-630C85D98D64}" type="presParOf" srcId="{7072B531-6783-403B-9B9D-1D068E43C506}" destId="{567C8D7C-EC19-4BDD-BB87-69155464A117}" srcOrd="1" destOrd="0" presId="urn:microsoft.com/office/officeart/2018/2/layout/IconLabelList"/>
    <dgm:cxn modelId="{C6A84D85-490B-4BC7-A485-4FF35907D556}" type="presParOf" srcId="{7072B531-6783-403B-9B9D-1D068E43C506}" destId="{ACE9F6E3-5DBF-4E84-A86A-334C9EA9B591}" srcOrd="2" destOrd="0" presId="urn:microsoft.com/office/officeart/2018/2/layout/IconLabelList"/>
    <dgm:cxn modelId="{0B0AD187-375D-40FE-87CF-F0628FB12426}" type="presParOf" srcId="{D418E97E-3FDE-446D-A27C-D71A2EE4ED7C}" destId="{B63FC844-8ADB-4CE4-A405-1FC24C9013EE}" srcOrd="1" destOrd="0" presId="urn:microsoft.com/office/officeart/2018/2/layout/IconLabelList"/>
    <dgm:cxn modelId="{97063EDE-559A-40A1-A05A-E39F5E0A6341}" type="presParOf" srcId="{D418E97E-3FDE-446D-A27C-D71A2EE4ED7C}" destId="{17ACF9E0-3AB7-40EA-8D02-7D458509CE6E}" srcOrd="2" destOrd="0" presId="urn:microsoft.com/office/officeart/2018/2/layout/IconLabelList"/>
    <dgm:cxn modelId="{2A471E4F-D262-4A9E-84F7-95E98D37A893}" type="presParOf" srcId="{17ACF9E0-3AB7-40EA-8D02-7D458509CE6E}" destId="{CDACA2A6-CCA3-4F07-A5FB-2A2705376D53}" srcOrd="0" destOrd="0" presId="urn:microsoft.com/office/officeart/2018/2/layout/IconLabelList"/>
    <dgm:cxn modelId="{D2DBC2D9-AD14-4845-B376-1570BEF723C9}" type="presParOf" srcId="{17ACF9E0-3AB7-40EA-8D02-7D458509CE6E}" destId="{95324A64-AB41-43DF-BF87-BF4C459B8BE2}" srcOrd="1" destOrd="0" presId="urn:microsoft.com/office/officeart/2018/2/layout/IconLabelList"/>
    <dgm:cxn modelId="{324434FF-6994-4422-A013-F11D386996F5}" type="presParOf" srcId="{17ACF9E0-3AB7-40EA-8D02-7D458509CE6E}" destId="{7FFB976C-0B54-43D6-8CAA-2EC57E30019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661A6D-3488-4988-962B-E15FDF4C70B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642D4FB-E80E-486A-B128-A4F0473C8493}">
      <dgm:prSet/>
      <dgm:spPr/>
      <dgm:t>
        <a:bodyPr/>
        <a:lstStyle/>
        <a:p>
          <a:r>
            <a:rPr lang="en-US"/>
            <a:t>For sequences</a:t>
          </a:r>
        </a:p>
      </dgm:t>
    </dgm:pt>
    <dgm:pt modelId="{668CFEE2-6EBB-43FA-80AB-CB34B2987730}" type="parTrans" cxnId="{15AEAB71-6A13-4567-9481-8F188AE18B35}">
      <dgm:prSet/>
      <dgm:spPr/>
      <dgm:t>
        <a:bodyPr/>
        <a:lstStyle/>
        <a:p>
          <a:endParaRPr lang="en-US"/>
        </a:p>
      </dgm:t>
    </dgm:pt>
    <dgm:pt modelId="{E726E530-2F95-475F-8FCC-38BCB2422C15}" type="sibTrans" cxnId="{15AEAB71-6A13-4567-9481-8F188AE18B35}">
      <dgm:prSet/>
      <dgm:spPr/>
      <dgm:t>
        <a:bodyPr/>
        <a:lstStyle/>
        <a:p>
          <a:endParaRPr lang="en-US"/>
        </a:p>
      </dgm:t>
    </dgm:pt>
    <dgm:pt modelId="{9F062309-A977-48F2-9BA0-BCBC9373AB86}">
      <dgm:prSet/>
      <dgm:spPr/>
      <dgm:t>
        <a:bodyPr/>
        <a:lstStyle/>
        <a:p>
          <a:r>
            <a:rPr lang="en-US"/>
            <a:t>Fasta files</a:t>
          </a:r>
        </a:p>
      </dgm:t>
    </dgm:pt>
    <dgm:pt modelId="{31F92054-ACFD-46E9-B3B1-0C4B437334E8}" type="parTrans" cxnId="{738C3E23-FFD6-4E98-8F11-43A83AB60AD6}">
      <dgm:prSet/>
      <dgm:spPr/>
      <dgm:t>
        <a:bodyPr/>
        <a:lstStyle/>
        <a:p>
          <a:endParaRPr lang="en-US"/>
        </a:p>
      </dgm:t>
    </dgm:pt>
    <dgm:pt modelId="{BC1AA591-B0C2-4F3B-9DAB-661BE3FF8F27}" type="sibTrans" cxnId="{738C3E23-FFD6-4E98-8F11-43A83AB60AD6}">
      <dgm:prSet/>
      <dgm:spPr/>
      <dgm:t>
        <a:bodyPr/>
        <a:lstStyle/>
        <a:p>
          <a:endParaRPr lang="en-US"/>
        </a:p>
      </dgm:t>
    </dgm:pt>
    <dgm:pt modelId="{821B5A77-C8D6-4C24-90B0-17AA0700880C}">
      <dgm:prSet/>
      <dgm:spPr/>
      <dgm:t>
        <a:bodyPr/>
        <a:lstStyle/>
        <a:p>
          <a:r>
            <a:rPr lang="en-US"/>
            <a:t>Fastq files</a:t>
          </a:r>
        </a:p>
      </dgm:t>
    </dgm:pt>
    <dgm:pt modelId="{9F1BF012-4D24-4601-B863-D2435D2FEC39}" type="parTrans" cxnId="{63F02B23-A6F1-43EE-8CD7-117AB69FCA00}">
      <dgm:prSet/>
      <dgm:spPr/>
      <dgm:t>
        <a:bodyPr/>
        <a:lstStyle/>
        <a:p>
          <a:endParaRPr lang="en-US"/>
        </a:p>
      </dgm:t>
    </dgm:pt>
    <dgm:pt modelId="{753F457E-892E-43B2-A648-F67FF00E85CC}" type="sibTrans" cxnId="{63F02B23-A6F1-43EE-8CD7-117AB69FCA00}">
      <dgm:prSet/>
      <dgm:spPr/>
      <dgm:t>
        <a:bodyPr/>
        <a:lstStyle/>
        <a:p>
          <a:endParaRPr lang="en-US"/>
        </a:p>
      </dgm:t>
    </dgm:pt>
    <dgm:pt modelId="{15CA257E-C10B-4511-BEC0-9107505C7E26}">
      <dgm:prSet/>
      <dgm:spPr/>
      <dgm:t>
        <a:bodyPr/>
        <a:lstStyle/>
        <a:p>
          <a:r>
            <a:rPr lang="en-US"/>
            <a:t>For alignments</a:t>
          </a:r>
        </a:p>
      </dgm:t>
    </dgm:pt>
    <dgm:pt modelId="{3877C7D0-01B8-4563-AB7C-E8EE076798E2}" type="parTrans" cxnId="{5BFA3AC0-C866-480C-8089-A75E7EE1B449}">
      <dgm:prSet/>
      <dgm:spPr/>
      <dgm:t>
        <a:bodyPr/>
        <a:lstStyle/>
        <a:p>
          <a:endParaRPr lang="en-US"/>
        </a:p>
      </dgm:t>
    </dgm:pt>
    <dgm:pt modelId="{ABA1C2F3-F089-4DF4-AC0D-969989EDF4F9}" type="sibTrans" cxnId="{5BFA3AC0-C866-480C-8089-A75E7EE1B449}">
      <dgm:prSet/>
      <dgm:spPr/>
      <dgm:t>
        <a:bodyPr/>
        <a:lstStyle/>
        <a:p>
          <a:endParaRPr lang="en-US"/>
        </a:p>
      </dgm:t>
    </dgm:pt>
    <dgm:pt modelId="{4792A0F3-A6F6-4AE8-B5B5-D94BAF206C3A}">
      <dgm:prSet/>
      <dgm:spPr/>
      <dgm:t>
        <a:bodyPr/>
        <a:lstStyle/>
        <a:p>
          <a:r>
            <a:rPr lang="en-US"/>
            <a:t>SAM/BAM files</a:t>
          </a:r>
        </a:p>
      </dgm:t>
    </dgm:pt>
    <dgm:pt modelId="{FC6645B2-1D71-4BE5-8F01-4C0171FA165D}" type="parTrans" cxnId="{DA89A5C7-E72E-402B-9D3D-2B9E58F58832}">
      <dgm:prSet/>
      <dgm:spPr/>
      <dgm:t>
        <a:bodyPr/>
        <a:lstStyle/>
        <a:p>
          <a:endParaRPr lang="en-US"/>
        </a:p>
      </dgm:t>
    </dgm:pt>
    <dgm:pt modelId="{1287E652-12E7-4FC7-B1B2-A09881B0C1E4}" type="sibTrans" cxnId="{DA89A5C7-E72E-402B-9D3D-2B9E58F58832}">
      <dgm:prSet/>
      <dgm:spPr/>
      <dgm:t>
        <a:bodyPr/>
        <a:lstStyle/>
        <a:p>
          <a:endParaRPr lang="en-US"/>
        </a:p>
      </dgm:t>
    </dgm:pt>
    <dgm:pt modelId="{F29522B5-ACE2-4126-9144-ED169637CC4D}">
      <dgm:prSet/>
      <dgm:spPr/>
      <dgm:t>
        <a:bodyPr/>
        <a:lstStyle/>
        <a:p>
          <a:r>
            <a:rPr lang="en-US"/>
            <a:t>For variations</a:t>
          </a:r>
        </a:p>
      </dgm:t>
    </dgm:pt>
    <dgm:pt modelId="{8C8A5700-D2FA-40C3-AC30-3A37DC5F389A}" type="parTrans" cxnId="{2ED88D82-3964-4EAC-A8E1-ED41BA48EDCC}">
      <dgm:prSet/>
      <dgm:spPr/>
      <dgm:t>
        <a:bodyPr/>
        <a:lstStyle/>
        <a:p>
          <a:endParaRPr lang="en-US"/>
        </a:p>
      </dgm:t>
    </dgm:pt>
    <dgm:pt modelId="{A250F9FA-EA47-4A7E-A6D8-BAC0BE5E0FAF}" type="sibTrans" cxnId="{2ED88D82-3964-4EAC-A8E1-ED41BA48EDCC}">
      <dgm:prSet/>
      <dgm:spPr/>
      <dgm:t>
        <a:bodyPr/>
        <a:lstStyle/>
        <a:p>
          <a:endParaRPr lang="en-US"/>
        </a:p>
      </dgm:t>
    </dgm:pt>
    <dgm:pt modelId="{B57E0A09-9FB8-478C-8DEB-CDC2C83AFBA7}">
      <dgm:prSet/>
      <dgm:spPr/>
      <dgm:t>
        <a:bodyPr/>
        <a:lstStyle/>
        <a:p>
          <a:r>
            <a:rPr lang="en-US"/>
            <a:t>VCF files</a:t>
          </a:r>
        </a:p>
      </dgm:t>
    </dgm:pt>
    <dgm:pt modelId="{420A05A2-BAA3-4802-98E6-983B90AB449E}" type="parTrans" cxnId="{39D8C8C5-C2A4-4EEF-A0FE-AEC0562A41D0}">
      <dgm:prSet/>
      <dgm:spPr/>
      <dgm:t>
        <a:bodyPr/>
        <a:lstStyle/>
        <a:p>
          <a:endParaRPr lang="en-US"/>
        </a:p>
      </dgm:t>
    </dgm:pt>
    <dgm:pt modelId="{0FFCC5B2-9B6F-4008-8879-5498CAEB97DE}" type="sibTrans" cxnId="{39D8C8C5-C2A4-4EEF-A0FE-AEC0562A41D0}">
      <dgm:prSet/>
      <dgm:spPr/>
      <dgm:t>
        <a:bodyPr/>
        <a:lstStyle/>
        <a:p>
          <a:endParaRPr lang="en-US"/>
        </a:p>
      </dgm:t>
    </dgm:pt>
    <dgm:pt modelId="{7086A70D-2096-4317-842C-2B1A8E28CABA}">
      <dgm:prSet/>
      <dgm:spPr/>
      <dgm:t>
        <a:bodyPr/>
        <a:lstStyle/>
        <a:p>
          <a:r>
            <a:rPr lang="en-US"/>
            <a:t>For annotations</a:t>
          </a:r>
        </a:p>
      </dgm:t>
    </dgm:pt>
    <dgm:pt modelId="{3464917E-2BB5-4AF9-AA97-14303AD02A1A}" type="parTrans" cxnId="{707DF05A-A5DA-460B-8D0F-063460284C6F}">
      <dgm:prSet/>
      <dgm:spPr/>
      <dgm:t>
        <a:bodyPr/>
        <a:lstStyle/>
        <a:p>
          <a:endParaRPr lang="en-US"/>
        </a:p>
      </dgm:t>
    </dgm:pt>
    <dgm:pt modelId="{49A2C7AC-EB50-4938-812E-60E50F4BF54E}" type="sibTrans" cxnId="{707DF05A-A5DA-460B-8D0F-063460284C6F}">
      <dgm:prSet/>
      <dgm:spPr/>
      <dgm:t>
        <a:bodyPr/>
        <a:lstStyle/>
        <a:p>
          <a:endParaRPr lang="en-US"/>
        </a:p>
      </dgm:t>
    </dgm:pt>
    <dgm:pt modelId="{9C571457-35C0-4E0D-A4FF-5AF0440C96A5}">
      <dgm:prSet/>
      <dgm:spPr/>
      <dgm:t>
        <a:bodyPr/>
        <a:lstStyle/>
        <a:p>
          <a:r>
            <a:rPr lang="en-US"/>
            <a:t>Bed, gff3, GTF files for annotations (interval based)</a:t>
          </a:r>
        </a:p>
      </dgm:t>
    </dgm:pt>
    <dgm:pt modelId="{DBBC0C61-32F4-435B-B7D0-B9BB9626D154}" type="parTrans" cxnId="{D0A61356-6198-4B13-B98D-897C3DC41CCE}">
      <dgm:prSet/>
      <dgm:spPr/>
      <dgm:t>
        <a:bodyPr/>
        <a:lstStyle/>
        <a:p>
          <a:endParaRPr lang="en-US"/>
        </a:p>
      </dgm:t>
    </dgm:pt>
    <dgm:pt modelId="{E4D0C7AE-56C5-4916-9816-9E939A37AFC4}" type="sibTrans" cxnId="{D0A61356-6198-4B13-B98D-897C3DC41CCE}">
      <dgm:prSet/>
      <dgm:spPr/>
      <dgm:t>
        <a:bodyPr/>
        <a:lstStyle/>
        <a:p>
          <a:endParaRPr lang="en-US"/>
        </a:p>
      </dgm:t>
    </dgm:pt>
    <dgm:pt modelId="{94645976-CB30-A644-902D-1A342E290D5C}" type="pres">
      <dgm:prSet presAssocID="{C7661A6D-3488-4988-962B-E15FDF4C70B8}" presName="linear" presStyleCnt="0">
        <dgm:presLayoutVars>
          <dgm:dir/>
          <dgm:animLvl val="lvl"/>
          <dgm:resizeHandles val="exact"/>
        </dgm:presLayoutVars>
      </dgm:prSet>
      <dgm:spPr/>
    </dgm:pt>
    <dgm:pt modelId="{A015B736-A867-5840-B56F-82FAB3278F4B}" type="pres">
      <dgm:prSet presAssocID="{5642D4FB-E80E-486A-B128-A4F0473C8493}" presName="parentLin" presStyleCnt="0"/>
      <dgm:spPr/>
    </dgm:pt>
    <dgm:pt modelId="{CB02F28B-3B8E-CF43-B5E8-FC04DDF71991}" type="pres">
      <dgm:prSet presAssocID="{5642D4FB-E80E-486A-B128-A4F0473C8493}" presName="parentLeftMargin" presStyleLbl="node1" presStyleIdx="0" presStyleCnt="4"/>
      <dgm:spPr/>
    </dgm:pt>
    <dgm:pt modelId="{2C047523-C301-2B4E-A19A-EF9F763FB606}" type="pres">
      <dgm:prSet presAssocID="{5642D4FB-E80E-486A-B128-A4F0473C8493}" presName="parentText" presStyleLbl="node1" presStyleIdx="0" presStyleCnt="4">
        <dgm:presLayoutVars>
          <dgm:chMax val="0"/>
          <dgm:bulletEnabled val="1"/>
        </dgm:presLayoutVars>
      </dgm:prSet>
      <dgm:spPr/>
    </dgm:pt>
    <dgm:pt modelId="{DA90B1EE-A3EC-5F49-A5E5-DA11AD3D0FFA}" type="pres">
      <dgm:prSet presAssocID="{5642D4FB-E80E-486A-B128-A4F0473C8493}" presName="negativeSpace" presStyleCnt="0"/>
      <dgm:spPr/>
    </dgm:pt>
    <dgm:pt modelId="{CF2A2E9C-C205-4B41-90B5-C3032F035A65}" type="pres">
      <dgm:prSet presAssocID="{5642D4FB-E80E-486A-B128-A4F0473C8493}" presName="childText" presStyleLbl="conFgAcc1" presStyleIdx="0" presStyleCnt="4">
        <dgm:presLayoutVars>
          <dgm:bulletEnabled val="1"/>
        </dgm:presLayoutVars>
      </dgm:prSet>
      <dgm:spPr/>
    </dgm:pt>
    <dgm:pt modelId="{BD559D8C-E128-8649-8CAC-D3BC90FA812D}" type="pres">
      <dgm:prSet presAssocID="{E726E530-2F95-475F-8FCC-38BCB2422C15}" presName="spaceBetweenRectangles" presStyleCnt="0"/>
      <dgm:spPr/>
    </dgm:pt>
    <dgm:pt modelId="{A5BA2196-0585-CF41-9209-41DC3046560B}" type="pres">
      <dgm:prSet presAssocID="{15CA257E-C10B-4511-BEC0-9107505C7E26}" presName="parentLin" presStyleCnt="0"/>
      <dgm:spPr/>
    </dgm:pt>
    <dgm:pt modelId="{239DFB1F-12E0-4D4B-8E51-52B010936EDE}" type="pres">
      <dgm:prSet presAssocID="{15CA257E-C10B-4511-BEC0-9107505C7E26}" presName="parentLeftMargin" presStyleLbl="node1" presStyleIdx="0" presStyleCnt="4"/>
      <dgm:spPr/>
    </dgm:pt>
    <dgm:pt modelId="{9A2EF847-C0A6-A248-BDC7-A10A7E1C638B}" type="pres">
      <dgm:prSet presAssocID="{15CA257E-C10B-4511-BEC0-9107505C7E26}" presName="parentText" presStyleLbl="node1" presStyleIdx="1" presStyleCnt="4">
        <dgm:presLayoutVars>
          <dgm:chMax val="0"/>
          <dgm:bulletEnabled val="1"/>
        </dgm:presLayoutVars>
      </dgm:prSet>
      <dgm:spPr/>
    </dgm:pt>
    <dgm:pt modelId="{2607E834-1317-F94F-81E2-C7A96DF76656}" type="pres">
      <dgm:prSet presAssocID="{15CA257E-C10B-4511-BEC0-9107505C7E26}" presName="negativeSpace" presStyleCnt="0"/>
      <dgm:spPr/>
    </dgm:pt>
    <dgm:pt modelId="{0941A8FA-5187-B54D-930F-27D58D83ADDF}" type="pres">
      <dgm:prSet presAssocID="{15CA257E-C10B-4511-BEC0-9107505C7E26}" presName="childText" presStyleLbl="conFgAcc1" presStyleIdx="1" presStyleCnt="4">
        <dgm:presLayoutVars>
          <dgm:bulletEnabled val="1"/>
        </dgm:presLayoutVars>
      </dgm:prSet>
      <dgm:spPr/>
    </dgm:pt>
    <dgm:pt modelId="{03C48488-5199-5943-AEF3-BAC3B56BB60A}" type="pres">
      <dgm:prSet presAssocID="{ABA1C2F3-F089-4DF4-AC0D-969989EDF4F9}" presName="spaceBetweenRectangles" presStyleCnt="0"/>
      <dgm:spPr/>
    </dgm:pt>
    <dgm:pt modelId="{89A9503A-53E4-2E4E-9FBA-32F8E297B1C0}" type="pres">
      <dgm:prSet presAssocID="{F29522B5-ACE2-4126-9144-ED169637CC4D}" presName="parentLin" presStyleCnt="0"/>
      <dgm:spPr/>
    </dgm:pt>
    <dgm:pt modelId="{F73E55C5-D011-AF44-BE7B-65FECE17F89F}" type="pres">
      <dgm:prSet presAssocID="{F29522B5-ACE2-4126-9144-ED169637CC4D}" presName="parentLeftMargin" presStyleLbl="node1" presStyleIdx="1" presStyleCnt="4"/>
      <dgm:spPr/>
    </dgm:pt>
    <dgm:pt modelId="{9DF7BE1C-0538-AB40-8E23-20E91FA1143E}" type="pres">
      <dgm:prSet presAssocID="{F29522B5-ACE2-4126-9144-ED169637CC4D}" presName="parentText" presStyleLbl="node1" presStyleIdx="2" presStyleCnt="4">
        <dgm:presLayoutVars>
          <dgm:chMax val="0"/>
          <dgm:bulletEnabled val="1"/>
        </dgm:presLayoutVars>
      </dgm:prSet>
      <dgm:spPr/>
    </dgm:pt>
    <dgm:pt modelId="{8F3C57A5-0E59-A342-952A-BF36424879FF}" type="pres">
      <dgm:prSet presAssocID="{F29522B5-ACE2-4126-9144-ED169637CC4D}" presName="negativeSpace" presStyleCnt="0"/>
      <dgm:spPr/>
    </dgm:pt>
    <dgm:pt modelId="{F7DCD7BE-A3A0-B94D-9677-07CD2736BDC5}" type="pres">
      <dgm:prSet presAssocID="{F29522B5-ACE2-4126-9144-ED169637CC4D}" presName="childText" presStyleLbl="conFgAcc1" presStyleIdx="2" presStyleCnt="4">
        <dgm:presLayoutVars>
          <dgm:bulletEnabled val="1"/>
        </dgm:presLayoutVars>
      </dgm:prSet>
      <dgm:spPr/>
    </dgm:pt>
    <dgm:pt modelId="{AC3846D1-5AAF-0B41-8B4A-6AE692357283}" type="pres">
      <dgm:prSet presAssocID="{A250F9FA-EA47-4A7E-A6D8-BAC0BE5E0FAF}" presName="spaceBetweenRectangles" presStyleCnt="0"/>
      <dgm:spPr/>
    </dgm:pt>
    <dgm:pt modelId="{9EAB95F4-383D-6A4C-858C-F9F9156673DD}" type="pres">
      <dgm:prSet presAssocID="{7086A70D-2096-4317-842C-2B1A8E28CABA}" presName="parentLin" presStyleCnt="0"/>
      <dgm:spPr/>
    </dgm:pt>
    <dgm:pt modelId="{FAD24E52-51F4-624F-91E3-670AA413BE34}" type="pres">
      <dgm:prSet presAssocID="{7086A70D-2096-4317-842C-2B1A8E28CABA}" presName="parentLeftMargin" presStyleLbl="node1" presStyleIdx="2" presStyleCnt="4"/>
      <dgm:spPr/>
    </dgm:pt>
    <dgm:pt modelId="{F6C9E19F-4C32-B649-9183-137ABB53F8AB}" type="pres">
      <dgm:prSet presAssocID="{7086A70D-2096-4317-842C-2B1A8E28CABA}" presName="parentText" presStyleLbl="node1" presStyleIdx="3" presStyleCnt="4">
        <dgm:presLayoutVars>
          <dgm:chMax val="0"/>
          <dgm:bulletEnabled val="1"/>
        </dgm:presLayoutVars>
      </dgm:prSet>
      <dgm:spPr/>
    </dgm:pt>
    <dgm:pt modelId="{1B613713-6912-0A4D-BFE8-A869F45F97C9}" type="pres">
      <dgm:prSet presAssocID="{7086A70D-2096-4317-842C-2B1A8E28CABA}" presName="negativeSpace" presStyleCnt="0"/>
      <dgm:spPr/>
    </dgm:pt>
    <dgm:pt modelId="{51889EA3-F3C7-3F4F-B05B-3802FBEE6758}" type="pres">
      <dgm:prSet presAssocID="{7086A70D-2096-4317-842C-2B1A8E28CABA}" presName="childText" presStyleLbl="conFgAcc1" presStyleIdx="3" presStyleCnt="4">
        <dgm:presLayoutVars>
          <dgm:bulletEnabled val="1"/>
        </dgm:presLayoutVars>
      </dgm:prSet>
      <dgm:spPr/>
    </dgm:pt>
  </dgm:ptLst>
  <dgm:cxnLst>
    <dgm:cxn modelId="{EE71AF1E-8B45-304B-818A-FC0EF05F768B}" type="presOf" srcId="{C7661A6D-3488-4988-962B-E15FDF4C70B8}" destId="{94645976-CB30-A644-902D-1A342E290D5C}" srcOrd="0" destOrd="0" presId="urn:microsoft.com/office/officeart/2005/8/layout/list1"/>
    <dgm:cxn modelId="{63F02B23-A6F1-43EE-8CD7-117AB69FCA00}" srcId="{5642D4FB-E80E-486A-B128-A4F0473C8493}" destId="{821B5A77-C8D6-4C24-90B0-17AA0700880C}" srcOrd="1" destOrd="0" parTransId="{9F1BF012-4D24-4601-B863-D2435D2FEC39}" sibTransId="{753F457E-892E-43B2-A648-F67FF00E85CC}"/>
    <dgm:cxn modelId="{738C3E23-FFD6-4E98-8F11-43A83AB60AD6}" srcId="{5642D4FB-E80E-486A-B128-A4F0473C8493}" destId="{9F062309-A977-48F2-9BA0-BCBC9373AB86}" srcOrd="0" destOrd="0" parTransId="{31F92054-ACFD-46E9-B3B1-0C4B437334E8}" sibTransId="{BC1AA591-B0C2-4F3B-9DAB-661BE3FF8F27}"/>
    <dgm:cxn modelId="{09CF5825-0CF0-4844-AF60-95F000B9D8FB}" type="presOf" srcId="{7086A70D-2096-4317-842C-2B1A8E28CABA}" destId="{FAD24E52-51F4-624F-91E3-670AA413BE34}" srcOrd="0" destOrd="0" presId="urn:microsoft.com/office/officeart/2005/8/layout/list1"/>
    <dgm:cxn modelId="{39B1D82D-B30C-6448-A62E-46DD1203BF30}" type="presOf" srcId="{5642D4FB-E80E-486A-B128-A4F0473C8493}" destId="{CB02F28B-3B8E-CF43-B5E8-FC04DDF71991}" srcOrd="0" destOrd="0" presId="urn:microsoft.com/office/officeart/2005/8/layout/list1"/>
    <dgm:cxn modelId="{D0A61356-6198-4B13-B98D-897C3DC41CCE}" srcId="{7086A70D-2096-4317-842C-2B1A8E28CABA}" destId="{9C571457-35C0-4E0D-A4FF-5AF0440C96A5}" srcOrd="0" destOrd="0" parTransId="{DBBC0C61-32F4-435B-B7D0-B9BB9626D154}" sibTransId="{E4D0C7AE-56C5-4916-9816-9E939A37AFC4}"/>
    <dgm:cxn modelId="{707DF05A-A5DA-460B-8D0F-063460284C6F}" srcId="{C7661A6D-3488-4988-962B-E15FDF4C70B8}" destId="{7086A70D-2096-4317-842C-2B1A8E28CABA}" srcOrd="3" destOrd="0" parTransId="{3464917E-2BB5-4AF9-AA97-14303AD02A1A}" sibTransId="{49A2C7AC-EB50-4938-812E-60E50F4BF54E}"/>
    <dgm:cxn modelId="{99C8C864-EC30-F643-A185-5E97366CB5E5}" type="presOf" srcId="{15CA257E-C10B-4511-BEC0-9107505C7E26}" destId="{239DFB1F-12E0-4D4B-8E51-52B010936EDE}" srcOrd="0" destOrd="0" presId="urn:microsoft.com/office/officeart/2005/8/layout/list1"/>
    <dgm:cxn modelId="{ECC67068-E28E-FB4C-8422-394B66A75DCC}" type="presOf" srcId="{9C571457-35C0-4E0D-A4FF-5AF0440C96A5}" destId="{51889EA3-F3C7-3F4F-B05B-3802FBEE6758}" srcOrd="0" destOrd="0" presId="urn:microsoft.com/office/officeart/2005/8/layout/list1"/>
    <dgm:cxn modelId="{CFEF3D6D-904D-9B45-9192-60598D8AAA2F}" type="presOf" srcId="{821B5A77-C8D6-4C24-90B0-17AA0700880C}" destId="{CF2A2E9C-C205-4B41-90B5-C3032F035A65}" srcOrd="0" destOrd="1" presId="urn:microsoft.com/office/officeart/2005/8/layout/list1"/>
    <dgm:cxn modelId="{15AEAB71-6A13-4567-9481-8F188AE18B35}" srcId="{C7661A6D-3488-4988-962B-E15FDF4C70B8}" destId="{5642D4FB-E80E-486A-B128-A4F0473C8493}" srcOrd="0" destOrd="0" parTransId="{668CFEE2-6EBB-43FA-80AB-CB34B2987730}" sibTransId="{E726E530-2F95-475F-8FCC-38BCB2422C15}"/>
    <dgm:cxn modelId="{5C221176-B72A-C74F-BDB9-AE4CF5AF0DCE}" type="presOf" srcId="{7086A70D-2096-4317-842C-2B1A8E28CABA}" destId="{F6C9E19F-4C32-B649-9183-137ABB53F8AB}" srcOrd="1" destOrd="0" presId="urn:microsoft.com/office/officeart/2005/8/layout/list1"/>
    <dgm:cxn modelId="{19229D81-FAC7-6E48-9D68-FE4EE510B01D}" type="presOf" srcId="{B57E0A09-9FB8-478C-8DEB-CDC2C83AFBA7}" destId="{F7DCD7BE-A3A0-B94D-9677-07CD2736BDC5}" srcOrd="0" destOrd="0" presId="urn:microsoft.com/office/officeart/2005/8/layout/list1"/>
    <dgm:cxn modelId="{2ED88D82-3964-4EAC-A8E1-ED41BA48EDCC}" srcId="{C7661A6D-3488-4988-962B-E15FDF4C70B8}" destId="{F29522B5-ACE2-4126-9144-ED169637CC4D}" srcOrd="2" destOrd="0" parTransId="{8C8A5700-D2FA-40C3-AC30-3A37DC5F389A}" sibTransId="{A250F9FA-EA47-4A7E-A6D8-BAC0BE5E0FAF}"/>
    <dgm:cxn modelId="{50925786-F7E5-B847-8D4B-1D7391667C1E}" type="presOf" srcId="{F29522B5-ACE2-4126-9144-ED169637CC4D}" destId="{9DF7BE1C-0538-AB40-8E23-20E91FA1143E}" srcOrd="1" destOrd="0" presId="urn:microsoft.com/office/officeart/2005/8/layout/list1"/>
    <dgm:cxn modelId="{D772CE86-E345-1A4E-8EC3-F040D21DF2C9}" type="presOf" srcId="{5642D4FB-E80E-486A-B128-A4F0473C8493}" destId="{2C047523-C301-2B4E-A19A-EF9F763FB606}" srcOrd="1" destOrd="0" presId="urn:microsoft.com/office/officeart/2005/8/layout/list1"/>
    <dgm:cxn modelId="{DBAAA393-2713-8C41-AEBF-63DB6B9AE6D5}" type="presOf" srcId="{15CA257E-C10B-4511-BEC0-9107505C7E26}" destId="{9A2EF847-C0A6-A248-BDC7-A10A7E1C638B}" srcOrd="1" destOrd="0" presId="urn:microsoft.com/office/officeart/2005/8/layout/list1"/>
    <dgm:cxn modelId="{D5789997-C6D0-CF4C-83EA-2853451727BE}" type="presOf" srcId="{9F062309-A977-48F2-9BA0-BCBC9373AB86}" destId="{CF2A2E9C-C205-4B41-90B5-C3032F035A65}" srcOrd="0" destOrd="0" presId="urn:microsoft.com/office/officeart/2005/8/layout/list1"/>
    <dgm:cxn modelId="{F7C852A0-D305-6C4B-B3F0-3B26D270E53C}" type="presOf" srcId="{4792A0F3-A6F6-4AE8-B5B5-D94BAF206C3A}" destId="{0941A8FA-5187-B54D-930F-27D58D83ADDF}" srcOrd="0" destOrd="0" presId="urn:microsoft.com/office/officeart/2005/8/layout/list1"/>
    <dgm:cxn modelId="{5BFA3AC0-C866-480C-8089-A75E7EE1B449}" srcId="{C7661A6D-3488-4988-962B-E15FDF4C70B8}" destId="{15CA257E-C10B-4511-BEC0-9107505C7E26}" srcOrd="1" destOrd="0" parTransId="{3877C7D0-01B8-4563-AB7C-E8EE076798E2}" sibTransId="{ABA1C2F3-F089-4DF4-AC0D-969989EDF4F9}"/>
    <dgm:cxn modelId="{39D8C8C5-C2A4-4EEF-A0FE-AEC0562A41D0}" srcId="{F29522B5-ACE2-4126-9144-ED169637CC4D}" destId="{B57E0A09-9FB8-478C-8DEB-CDC2C83AFBA7}" srcOrd="0" destOrd="0" parTransId="{420A05A2-BAA3-4802-98E6-983B90AB449E}" sibTransId="{0FFCC5B2-9B6F-4008-8879-5498CAEB97DE}"/>
    <dgm:cxn modelId="{DA89A5C7-E72E-402B-9D3D-2B9E58F58832}" srcId="{15CA257E-C10B-4511-BEC0-9107505C7E26}" destId="{4792A0F3-A6F6-4AE8-B5B5-D94BAF206C3A}" srcOrd="0" destOrd="0" parTransId="{FC6645B2-1D71-4BE5-8F01-4C0171FA165D}" sibTransId="{1287E652-12E7-4FC7-B1B2-A09881B0C1E4}"/>
    <dgm:cxn modelId="{A5BFD3C9-96D0-BB4B-82D1-4FF05E01AD20}" type="presOf" srcId="{F29522B5-ACE2-4126-9144-ED169637CC4D}" destId="{F73E55C5-D011-AF44-BE7B-65FECE17F89F}" srcOrd="0" destOrd="0" presId="urn:microsoft.com/office/officeart/2005/8/layout/list1"/>
    <dgm:cxn modelId="{97C20D13-6F68-4940-974B-8D9E7DA2C2EA}" type="presParOf" srcId="{94645976-CB30-A644-902D-1A342E290D5C}" destId="{A015B736-A867-5840-B56F-82FAB3278F4B}" srcOrd="0" destOrd="0" presId="urn:microsoft.com/office/officeart/2005/8/layout/list1"/>
    <dgm:cxn modelId="{6E80B810-85C3-494A-AB6E-BF83386AEA74}" type="presParOf" srcId="{A015B736-A867-5840-B56F-82FAB3278F4B}" destId="{CB02F28B-3B8E-CF43-B5E8-FC04DDF71991}" srcOrd="0" destOrd="0" presId="urn:microsoft.com/office/officeart/2005/8/layout/list1"/>
    <dgm:cxn modelId="{7E3A8E58-8C83-C847-9E95-CF4AF2A71C86}" type="presParOf" srcId="{A015B736-A867-5840-B56F-82FAB3278F4B}" destId="{2C047523-C301-2B4E-A19A-EF9F763FB606}" srcOrd="1" destOrd="0" presId="urn:microsoft.com/office/officeart/2005/8/layout/list1"/>
    <dgm:cxn modelId="{BE7B2E79-698D-1A4B-93B0-2B9B25735FA2}" type="presParOf" srcId="{94645976-CB30-A644-902D-1A342E290D5C}" destId="{DA90B1EE-A3EC-5F49-A5E5-DA11AD3D0FFA}" srcOrd="1" destOrd="0" presId="urn:microsoft.com/office/officeart/2005/8/layout/list1"/>
    <dgm:cxn modelId="{55C34655-7CE1-BD4D-A8BA-E790117C8747}" type="presParOf" srcId="{94645976-CB30-A644-902D-1A342E290D5C}" destId="{CF2A2E9C-C205-4B41-90B5-C3032F035A65}" srcOrd="2" destOrd="0" presId="urn:microsoft.com/office/officeart/2005/8/layout/list1"/>
    <dgm:cxn modelId="{BE1CD30E-E22D-CE4D-9FF7-DA13267C55E8}" type="presParOf" srcId="{94645976-CB30-A644-902D-1A342E290D5C}" destId="{BD559D8C-E128-8649-8CAC-D3BC90FA812D}" srcOrd="3" destOrd="0" presId="urn:microsoft.com/office/officeart/2005/8/layout/list1"/>
    <dgm:cxn modelId="{95B0E492-E9E6-2D47-8C52-21B2F6112EC7}" type="presParOf" srcId="{94645976-CB30-A644-902D-1A342E290D5C}" destId="{A5BA2196-0585-CF41-9209-41DC3046560B}" srcOrd="4" destOrd="0" presId="urn:microsoft.com/office/officeart/2005/8/layout/list1"/>
    <dgm:cxn modelId="{B3264060-B9AD-DF40-AD96-CD8E7B1E2B97}" type="presParOf" srcId="{A5BA2196-0585-CF41-9209-41DC3046560B}" destId="{239DFB1F-12E0-4D4B-8E51-52B010936EDE}" srcOrd="0" destOrd="0" presId="urn:microsoft.com/office/officeart/2005/8/layout/list1"/>
    <dgm:cxn modelId="{36661439-534C-694C-BB30-DBDC06ADF1F3}" type="presParOf" srcId="{A5BA2196-0585-CF41-9209-41DC3046560B}" destId="{9A2EF847-C0A6-A248-BDC7-A10A7E1C638B}" srcOrd="1" destOrd="0" presId="urn:microsoft.com/office/officeart/2005/8/layout/list1"/>
    <dgm:cxn modelId="{F75C40BF-6A26-E044-97D2-C6CE85E63D21}" type="presParOf" srcId="{94645976-CB30-A644-902D-1A342E290D5C}" destId="{2607E834-1317-F94F-81E2-C7A96DF76656}" srcOrd="5" destOrd="0" presId="urn:microsoft.com/office/officeart/2005/8/layout/list1"/>
    <dgm:cxn modelId="{B1B62D6D-7DB6-0D41-9134-12963C2B35F4}" type="presParOf" srcId="{94645976-CB30-A644-902D-1A342E290D5C}" destId="{0941A8FA-5187-B54D-930F-27D58D83ADDF}" srcOrd="6" destOrd="0" presId="urn:microsoft.com/office/officeart/2005/8/layout/list1"/>
    <dgm:cxn modelId="{2C868C19-39ED-0543-8D84-997F493174D2}" type="presParOf" srcId="{94645976-CB30-A644-902D-1A342E290D5C}" destId="{03C48488-5199-5943-AEF3-BAC3B56BB60A}" srcOrd="7" destOrd="0" presId="urn:microsoft.com/office/officeart/2005/8/layout/list1"/>
    <dgm:cxn modelId="{55121AD4-C48C-AF4B-BF0D-30567DA1DF58}" type="presParOf" srcId="{94645976-CB30-A644-902D-1A342E290D5C}" destId="{89A9503A-53E4-2E4E-9FBA-32F8E297B1C0}" srcOrd="8" destOrd="0" presId="urn:microsoft.com/office/officeart/2005/8/layout/list1"/>
    <dgm:cxn modelId="{088E66BC-2608-F848-BC6A-2DE97BECF275}" type="presParOf" srcId="{89A9503A-53E4-2E4E-9FBA-32F8E297B1C0}" destId="{F73E55C5-D011-AF44-BE7B-65FECE17F89F}" srcOrd="0" destOrd="0" presId="urn:microsoft.com/office/officeart/2005/8/layout/list1"/>
    <dgm:cxn modelId="{E3D1C89A-3B47-FC4E-9B80-BCB6E5EEDE4C}" type="presParOf" srcId="{89A9503A-53E4-2E4E-9FBA-32F8E297B1C0}" destId="{9DF7BE1C-0538-AB40-8E23-20E91FA1143E}" srcOrd="1" destOrd="0" presId="urn:microsoft.com/office/officeart/2005/8/layout/list1"/>
    <dgm:cxn modelId="{A9F3D65A-EB76-B44F-A37A-B0E411277022}" type="presParOf" srcId="{94645976-CB30-A644-902D-1A342E290D5C}" destId="{8F3C57A5-0E59-A342-952A-BF36424879FF}" srcOrd="9" destOrd="0" presId="urn:microsoft.com/office/officeart/2005/8/layout/list1"/>
    <dgm:cxn modelId="{568E0099-CF92-A645-8B72-CB84CEDBDC22}" type="presParOf" srcId="{94645976-CB30-A644-902D-1A342E290D5C}" destId="{F7DCD7BE-A3A0-B94D-9677-07CD2736BDC5}" srcOrd="10" destOrd="0" presId="urn:microsoft.com/office/officeart/2005/8/layout/list1"/>
    <dgm:cxn modelId="{765CC839-2255-384E-A684-E11BF754C8DD}" type="presParOf" srcId="{94645976-CB30-A644-902D-1A342E290D5C}" destId="{AC3846D1-5AAF-0B41-8B4A-6AE692357283}" srcOrd="11" destOrd="0" presId="urn:microsoft.com/office/officeart/2005/8/layout/list1"/>
    <dgm:cxn modelId="{2B98B487-5524-8042-B7B5-FF19BAB80463}" type="presParOf" srcId="{94645976-CB30-A644-902D-1A342E290D5C}" destId="{9EAB95F4-383D-6A4C-858C-F9F9156673DD}" srcOrd="12" destOrd="0" presId="urn:microsoft.com/office/officeart/2005/8/layout/list1"/>
    <dgm:cxn modelId="{0CBBBC62-FC74-0147-910D-6CBC1C554F68}" type="presParOf" srcId="{9EAB95F4-383D-6A4C-858C-F9F9156673DD}" destId="{FAD24E52-51F4-624F-91E3-670AA413BE34}" srcOrd="0" destOrd="0" presId="urn:microsoft.com/office/officeart/2005/8/layout/list1"/>
    <dgm:cxn modelId="{6FE004EB-075A-054A-A47F-CDD33AF04F4D}" type="presParOf" srcId="{9EAB95F4-383D-6A4C-858C-F9F9156673DD}" destId="{F6C9E19F-4C32-B649-9183-137ABB53F8AB}" srcOrd="1" destOrd="0" presId="urn:microsoft.com/office/officeart/2005/8/layout/list1"/>
    <dgm:cxn modelId="{5B20A730-07C3-A741-8CFD-97112B84BF48}" type="presParOf" srcId="{94645976-CB30-A644-902D-1A342E290D5C}" destId="{1B613713-6912-0A4D-BFE8-A869F45F97C9}" srcOrd="13" destOrd="0" presId="urn:microsoft.com/office/officeart/2005/8/layout/list1"/>
    <dgm:cxn modelId="{A4996B15-CF3A-0F43-96E8-E4DCEA7A7DCC}" type="presParOf" srcId="{94645976-CB30-A644-902D-1A342E290D5C}" destId="{51889EA3-F3C7-3F4F-B05B-3802FBEE6758}"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93E12-4ECC-E24A-82B6-F6ABA55C035D}">
      <dsp:nvSpPr>
        <dsp:cNvPr id="0" name=""/>
        <dsp:cNvSpPr/>
      </dsp:nvSpPr>
      <dsp:spPr>
        <a:xfrm>
          <a:off x="0" y="607057"/>
          <a:ext cx="6900512" cy="17655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Helvetica" pitchFamily="2" charset="0"/>
              <a:hlinkClick xmlns:r="http://schemas.openxmlformats.org/officeDocument/2006/relationships" r:id="rId1"/>
            </a:rPr>
            <a:t>GenBank</a:t>
          </a:r>
          <a:endParaRPr lang="en-US" sz="1900" kern="1200">
            <a:latin typeface="Helvetica" pitchFamily="2" charset="0"/>
          </a:endParaRPr>
        </a:p>
        <a:p>
          <a:pPr marL="171450" lvl="1" indent="-171450" algn="l" defTabSz="844550">
            <a:lnSpc>
              <a:spcPct val="90000"/>
            </a:lnSpc>
            <a:spcBef>
              <a:spcPct val="0"/>
            </a:spcBef>
            <a:spcAft>
              <a:spcPct val="15000"/>
            </a:spcAft>
            <a:buChar char="•"/>
          </a:pPr>
          <a:r>
            <a:rPr lang="en-US" sz="1900" kern="1200">
              <a:latin typeface="Helvetica" pitchFamily="2" charset="0"/>
              <a:hlinkClick xmlns:r="http://schemas.openxmlformats.org/officeDocument/2006/relationships" r:id="rId2"/>
            </a:rPr>
            <a:t>Fasta</a:t>
          </a:r>
          <a:endParaRPr lang="en-US" sz="1900" kern="1200">
            <a:latin typeface="Helvetica" pitchFamily="2" charset="0"/>
          </a:endParaRPr>
        </a:p>
        <a:p>
          <a:pPr marL="171450" lvl="1" indent="-171450" algn="l" defTabSz="844550">
            <a:lnSpc>
              <a:spcPct val="90000"/>
            </a:lnSpc>
            <a:spcBef>
              <a:spcPct val="0"/>
            </a:spcBef>
            <a:spcAft>
              <a:spcPct val="15000"/>
            </a:spcAft>
            <a:buChar char="•"/>
          </a:pPr>
          <a:r>
            <a:rPr lang="en-US" sz="1900" kern="1200">
              <a:latin typeface="Helvetica" pitchFamily="2" charset="0"/>
              <a:hlinkClick xmlns:r="http://schemas.openxmlformats.org/officeDocument/2006/relationships" r:id="rId3"/>
            </a:rPr>
            <a:t>FastQ</a:t>
          </a:r>
          <a:endParaRPr lang="en-US" sz="1900" kern="1200">
            <a:latin typeface="Helvetica" pitchFamily="2" charset="0"/>
          </a:endParaRPr>
        </a:p>
        <a:p>
          <a:pPr marL="171450" lvl="1" indent="-171450" algn="l" defTabSz="844550">
            <a:lnSpc>
              <a:spcPct val="90000"/>
            </a:lnSpc>
            <a:spcBef>
              <a:spcPct val="0"/>
            </a:spcBef>
            <a:spcAft>
              <a:spcPct val="15000"/>
            </a:spcAft>
            <a:buChar char="•"/>
          </a:pPr>
          <a:r>
            <a:rPr lang="en-AU" sz="1900" kern="1200">
              <a:latin typeface="Helvetica" pitchFamily="2" charset="0"/>
              <a:hlinkClick xmlns:r="http://schemas.openxmlformats.org/officeDocument/2006/relationships" r:id="rId4"/>
            </a:rPr>
            <a:t>https://genome.ucsc.edu/FAQ/FAQformat.html</a:t>
          </a:r>
          <a:endParaRPr lang="en-US" sz="1900" kern="1200">
            <a:latin typeface="Helvetica" pitchFamily="2" charset="0"/>
          </a:endParaRPr>
        </a:p>
        <a:p>
          <a:pPr marL="171450" lvl="1" indent="-171450" algn="l" defTabSz="844550">
            <a:lnSpc>
              <a:spcPct val="90000"/>
            </a:lnSpc>
            <a:spcBef>
              <a:spcPct val="0"/>
            </a:spcBef>
            <a:spcAft>
              <a:spcPct val="15000"/>
            </a:spcAft>
            <a:buChar char="•"/>
          </a:pPr>
          <a:r>
            <a:rPr lang="en-AU" sz="1900" kern="1200">
              <a:latin typeface="Helvetica" pitchFamily="2" charset="0"/>
              <a:hlinkClick xmlns:r="http://schemas.openxmlformats.org/officeDocument/2006/relationships" r:id="rId5"/>
            </a:rPr>
            <a:t>https://genome.ucsc.edu/ENCODE/fileFormats.html</a:t>
          </a:r>
          <a:endParaRPr lang="en-US" sz="1900" kern="1200">
            <a:latin typeface="Helvetica" pitchFamily="2" charset="0"/>
          </a:endParaRPr>
        </a:p>
      </dsp:txBody>
      <dsp:txXfrm>
        <a:off x="0" y="607057"/>
        <a:ext cx="6900512" cy="1765575"/>
      </dsp:txXfrm>
    </dsp:sp>
    <dsp:sp modelId="{25449E37-4EAD-3C4E-806B-37A7318ED2FC}">
      <dsp:nvSpPr>
        <dsp:cNvPr id="0" name=""/>
        <dsp:cNvSpPr/>
      </dsp:nvSpPr>
      <dsp:spPr>
        <a:xfrm>
          <a:off x="345025" y="326617"/>
          <a:ext cx="4830358"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dirty="0" err="1">
              <a:latin typeface="Helvetica" pitchFamily="2" charset="0"/>
            </a:rPr>
            <a:t>Standardisation</a:t>
          </a:r>
          <a:r>
            <a:rPr lang="en-US" sz="1900" kern="1200" dirty="0">
              <a:latin typeface="Helvetica" pitchFamily="2" charset="0"/>
            </a:rPr>
            <a:t> of file formats</a:t>
          </a:r>
        </a:p>
      </dsp:txBody>
      <dsp:txXfrm>
        <a:off x="372405" y="353997"/>
        <a:ext cx="4775598" cy="506120"/>
      </dsp:txXfrm>
    </dsp:sp>
    <dsp:sp modelId="{B1E9331D-6A3F-0144-816F-B774CC8DBD2C}">
      <dsp:nvSpPr>
        <dsp:cNvPr id="0" name=""/>
        <dsp:cNvSpPr/>
      </dsp:nvSpPr>
      <dsp:spPr>
        <a:xfrm>
          <a:off x="0" y="2755672"/>
          <a:ext cx="6900512" cy="24538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Helvetica" pitchFamily="2" charset="0"/>
              <a:hlinkClick xmlns:r="http://schemas.openxmlformats.org/officeDocument/2006/relationships" r:id="rId6"/>
            </a:rPr>
            <a:t>Entrez</a:t>
          </a:r>
          <a:r>
            <a:rPr lang="en-US" sz="1900" kern="1200">
              <a:latin typeface="Helvetica" pitchFamily="2" charset="0"/>
            </a:rPr>
            <a:t>: </a:t>
          </a:r>
          <a:r>
            <a:rPr lang="en-AU" sz="1900" kern="1200">
              <a:latin typeface="Helvetica" pitchFamily="2" charset="0"/>
            </a:rPr>
            <a:t>text search and retrieval system</a:t>
          </a:r>
          <a:endParaRPr lang="en-US" sz="1900" kern="1200">
            <a:latin typeface="Helvetica" pitchFamily="2" charset="0"/>
          </a:endParaRPr>
        </a:p>
        <a:p>
          <a:pPr marL="342900" lvl="2" indent="-171450" algn="l" defTabSz="844550">
            <a:lnSpc>
              <a:spcPct val="90000"/>
            </a:lnSpc>
            <a:spcBef>
              <a:spcPct val="0"/>
            </a:spcBef>
            <a:spcAft>
              <a:spcPct val="15000"/>
            </a:spcAft>
            <a:buChar char="•"/>
          </a:pPr>
          <a:r>
            <a:rPr lang="en-AU" sz="1900" kern="1200">
              <a:latin typeface="Helvetica" pitchFamily="2" charset="0"/>
            </a:rPr>
            <a:t>PubMed database of biomedical literature</a:t>
          </a:r>
          <a:endParaRPr lang="en-US" sz="1900" kern="1200">
            <a:latin typeface="Helvetica" pitchFamily="2" charset="0"/>
          </a:endParaRPr>
        </a:p>
        <a:p>
          <a:pPr marL="342900" lvl="2" indent="-171450" algn="l" defTabSz="844550">
            <a:lnSpc>
              <a:spcPct val="90000"/>
            </a:lnSpc>
            <a:spcBef>
              <a:spcPct val="0"/>
            </a:spcBef>
            <a:spcAft>
              <a:spcPct val="15000"/>
            </a:spcAft>
            <a:buChar char="•"/>
          </a:pPr>
          <a:r>
            <a:rPr lang="en-AU" sz="1900" kern="1200" dirty="0">
              <a:latin typeface="Helvetica" pitchFamily="2" charset="0"/>
            </a:rPr>
            <a:t>38 other literature and molecular databases (GenBank, </a:t>
          </a:r>
          <a:r>
            <a:rPr lang="en-AU" sz="1900" kern="1200" dirty="0" err="1">
              <a:latin typeface="Helvetica" pitchFamily="2" charset="0"/>
            </a:rPr>
            <a:t>RefSeq</a:t>
          </a:r>
          <a:r>
            <a:rPr lang="en-AU" sz="1900" kern="1200" dirty="0">
              <a:latin typeface="Helvetica" pitchFamily="2" charset="0"/>
            </a:rPr>
            <a:t>, Genes, Genomes, Proteins, Chemicals etc)</a:t>
          </a:r>
          <a:endParaRPr lang="en-US" sz="1900" kern="1200" dirty="0">
            <a:latin typeface="Helvetica" pitchFamily="2" charset="0"/>
          </a:endParaRPr>
        </a:p>
        <a:p>
          <a:pPr marL="342900" lvl="2" indent="-171450" algn="l" defTabSz="844550">
            <a:lnSpc>
              <a:spcPct val="90000"/>
            </a:lnSpc>
            <a:spcBef>
              <a:spcPct val="0"/>
            </a:spcBef>
            <a:spcAft>
              <a:spcPct val="15000"/>
            </a:spcAft>
            <a:buChar char="•"/>
          </a:pPr>
          <a:r>
            <a:rPr lang="en-US" sz="1900" kern="1200">
              <a:latin typeface="Helvetica" pitchFamily="2" charset="0"/>
              <a:hlinkClick xmlns:r="http://schemas.openxmlformats.org/officeDocument/2006/relationships" r:id="rId7"/>
            </a:rPr>
            <a:t>Course for using these systems</a:t>
          </a:r>
          <a:endParaRPr lang="en-US" sz="1900" kern="1200">
            <a:latin typeface="Helvetica" pitchFamily="2" charset="0"/>
          </a:endParaRPr>
        </a:p>
        <a:p>
          <a:pPr marL="171450" lvl="1" indent="-171450" algn="l" defTabSz="844550">
            <a:lnSpc>
              <a:spcPct val="90000"/>
            </a:lnSpc>
            <a:spcBef>
              <a:spcPct val="0"/>
            </a:spcBef>
            <a:spcAft>
              <a:spcPct val="15000"/>
            </a:spcAft>
            <a:buChar char="•"/>
          </a:pPr>
          <a:r>
            <a:rPr lang="en-US" sz="1900" kern="1200">
              <a:latin typeface="Helvetica" pitchFamily="2" charset="0"/>
            </a:rPr>
            <a:t>Basic Local Alignment and Search Tool (</a:t>
          </a:r>
          <a:r>
            <a:rPr lang="en-US" sz="1900" kern="1200">
              <a:latin typeface="Helvetica" pitchFamily="2" charset="0"/>
              <a:hlinkClick xmlns:r="http://schemas.openxmlformats.org/officeDocument/2006/relationships" r:id="rId8"/>
            </a:rPr>
            <a:t>BLAST</a:t>
          </a:r>
          <a:r>
            <a:rPr lang="en-US" sz="1900" kern="1200">
              <a:latin typeface="Helvetica" pitchFamily="2" charset="0"/>
            </a:rPr>
            <a:t>®)</a:t>
          </a:r>
        </a:p>
        <a:p>
          <a:pPr marL="342900" lvl="2" indent="-171450" algn="l" defTabSz="844550">
            <a:lnSpc>
              <a:spcPct val="90000"/>
            </a:lnSpc>
            <a:spcBef>
              <a:spcPct val="0"/>
            </a:spcBef>
            <a:spcAft>
              <a:spcPct val="15000"/>
            </a:spcAft>
            <a:buChar char="•"/>
          </a:pPr>
          <a:r>
            <a:rPr lang="en-US" sz="1900" kern="1200">
              <a:latin typeface="Helvetica" pitchFamily="2" charset="0"/>
            </a:rPr>
            <a:t>Nucleotide and amino acid sequence databases</a:t>
          </a:r>
        </a:p>
      </dsp:txBody>
      <dsp:txXfrm>
        <a:off x="0" y="2755672"/>
        <a:ext cx="6900512" cy="2453850"/>
      </dsp:txXfrm>
    </dsp:sp>
    <dsp:sp modelId="{5C81B415-F370-0141-8195-8734383C47AE}">
      <dsp:nvSpPr>
        <dsp:cNvPr id="0" name=""/>
        <dsp:cNvSpPr/>
      </dsp:nvSpPr>
      <dsp:spPr>
        <a:xfrm>
          <a:off x="345025" y="2475232"/>
          <a:ext cx="4830358"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latin typeface="Helvetica" pitchFamily="2" charset="0"/>
            </a:rPr>
            <a:t>Search tools</a:t>
          </a:r>
        </a:p>
      </dsp:txBody>
      <dsp:txXfrm>
        <a:off x="372405" y="2502612"/>
        <a:ext cx="4775598"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0E06F-4A1F-BE42-BA6E-ED4B1218F702}">
      <dsp:nvSpPr>
        <dsp:cNvPr id="0" name=""/>
        <dsp:cNvSpPr/>
      </dsp:nvSpPr>
      <dsp:spPr>
        <a:xfrm>
          <a:off x="0" y="256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Helvetica" pitchFamily="2" charset="0"/>
            </a:rPr>
            <a:t>Biomolecular data is organized systematically</a:t>
          </a:r>
        </a:p>
      </dsp:txBody>
      <dsp:txXfrm>
        <a:off x="28329" y="53961"/>
        <a:ext cx="5163445" cy="523662"/>
      </dsp:txXfrm>
    </dsp:sp>
    <dsp:sp modelId="{4987E3FF-37EF-D249-8939-268A36460FFC}">
      <dsp:nvSpPr>
        <dsp:cNvPr id="0" name=""/>
        <dsp:cNvSpPr/>
      </dsp:nvSpPr>
      <dsp:spPr>
        <a:xfrm>
          <a:off x="0" y="6952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Helvetica" pitchFamily="2" charset="0"/>
            </a:rPr>
            <a:t>International collaborations and consortiums are vital</a:t>
          </a:r>
        </a:p>
      </dsp:txBody>
      <dsp:txXfrm>
        <a:off x="28329" y="723561"/>
        <a:ext cx="5163445" cy="523662"/>
      </dsp:txXfrm>
    </dsp:sp>
    <dsp:sp modelId="{C690D3B1-C21E-8943-A332-7236A2B1B4BD}">
      <dsp:nvSpPr>
        <dsp:cNvPr id="0" name=""/>
        <dsp:cNvSpPr/>
      </dsp:nvSpPr>
      <dsp:spPr>
        <a:xfrm>
          <a:off x="0" y="13648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Helvetica" pitchFamily="2" charset="0"/>
            </a:rPr>
            <a:t>Programmatic and web access to all data</a:t>
          </a:r>
        </a:p>
      </dsp:txBody>
      <dsp:txXfrm>
        <a:off x="28329" y="1393161"/>
        <a:ext cx="5163445" cy="523662"/>
      </dsp:txXfrm>
    </dsp:sp>
    <dsp:sp modelId="{E2FE4AF2-48F8-574C-9ED0-68EBC9CE1542}">
      <dsp:nvSpPr>
        <dsp:cNvPr id="0" name=""/>
        <dsp:cNvSpPr/>
      </dsp:nvSpPr>
      <dsp:spPr>
        <a:xfrm>
          <a:off x="0" y="20344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Helvetica" pitchFamily="2" charset="0"/>
            </a:rPr>
            <a:t>All data is freely available</a:t>
          </a:r>
        </a:p>
      </dsp:txBody>
      <dsp:txXfrm>
        <a:off x="28329" y="2062761"/>
        <a:ext cx="5163445" cy="523662"/>
      </dsp:txXfrm>
    </dsp:sp>
    <dsp:sp modelId="{D1B3B61E-D545-5244-8EC7-8CF477AA2BCE}">
      <dsp:nvSpPr>
        <dsp:cNvPr id="0" name=""/>
        <dsp:cNvSpPr/>
      </dsp:nvSpPr>
      <dsp:spPr>
        <a:xfrm>
          <a:off x="0" y="27040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Helvetica" pitchFamily="2" charset="0"/>
            </a:rPr>
            <a:t>￡47 million/year  EBI cost</a:t>
          </a:r>
        </a:p>
      </dsp:txBody>
      <dsp:txXfrm>
        <a:off x="28329" y="2732361"/>
        <a:ext cx="5163445" cy="523662"/>
      </dsp:txXfrm>
    </dsp:sp>
    <dsp:sp modelId="{74A29D3D-0F3F-3D48-997B-D55F7029A2FD}">
      <dsp:nvSpPr>
        <dsp:cNvPr id="0" name=""/>
        <dsp:cNvSpPr/>
      </dsp:nvSpPr>
      <dsp:spPr>
        <a:xfrm>
          <a:off x="0" y="3373632"/>
          <a:ext cx="5220103"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Helvetica" pitchFamily="2" charset="0"/>
            </a:rPr>
            <a:t>￡920 million/year ROI</a:t>
          </a:r>
        </a:p>
      </dsp:txBody>
      <dsp:txXfrm>
        <a:off x="28329" y="3401961"/>
        <a:ext cx="5163445" cy="523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72E3A-2EDC-4CEB-A261-709ABAEFC462}">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B7D87A-E6F5-45B4-ACE2-94AB8CDDD673}">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Measure of relationship between sequences</a:t>
          </a:r>
        </a:p>
      </dsp:txBody>
      <dsp:txXfrm>
        <a:off x="174284" y="2753095"/>
        <a:ext cx="3301169" cy="720000"/>
      </dsp:txXfrm>
    </dsp:sp>
    <dsp:sp modelId="{82037D24-5EEC-449F-A208-8FBB6FA67B36}">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7D0E6-9C2C-41D0-BB31-AFF416D89726}">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Used to determine shared ancestry</a:t>
          </a:r>
        </a:p>
      </dsp:txBody>
      <dsp:txXfrm>
        <a:off x="4053158" y="2753095"/>
        <a:ext cx="3301169" cy="720000"/>
      </dsp:txXfrm>
    </dsp:sp>
    <dsp:sp modelId="{E408EC2A-8114-444D-B811-EACE3B3ADF84}">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49591D-95DE-4DA9-AEA9-2233223E02D4}">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Used to annotate unknown sequences</a:t>
          </a:r>
        </a:p>
      </dsp:txBody>
      <dsp:txXfrm>
        <a:off x="7932033" y="2753095"/>
        <a:ext cx="330116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3F691-AD16-144F-AAFD-EDB4126A9D55}">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AU" sz="2000" kern="1200"/>
            <a:t>Share a common evolutionary ancestor</a:t>
          </a:r>
          <a:endParaRPr lang="en-US" sz="2000" kern="1200"/>
        </a:p>
      </dsp:txBody>
      <dsp:txXfrm rot="-5400000">
        <a:off x="3785616" y="197117"/>
        <a:ext cx="6675221" cy="1012303"/>
      </dsp:txXfrm>
    </dsp:sp>
    <dsp:sp modelId="{F6D4D80E-28F7-4C42-8A4B-AC7815ABC955}">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Homologous sequences</a:t>
          </a:r>
        </a:p>
      </dsp:txBody>
      <dsp:txXfrm>
        <a:off x="68454" y="70578"/>
        <a:ext cx="3648708" cy="1265378"/>
      </dsp:txXfrm>
    </dsp:sp>
    <dsp:sp modelId="{E510E8AE-6F2D-EB4A-9B4F-FE4537854C7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AU" sz="2000" kern="1200"/>
            <a:t>&gt;&gt; similarity than expected by chance</a:t>
          </a:r>
          <a:endParaRPr lang="en-US" sz="2000" kern="1200"/>
        </a:p>
        <a:p>
          <a:pPr marL="228600" lvl="1" indent="-228600" algn="l" defTabSz="889000">
            <a:lnSpc>
              <a:spcPct val="90000"/>
            </a:lnSpc>
            <a:spcBef>
              <a:spcPct val="0"/>
            </a:spcBef>
            <a:spcAft>
              <a:spcPct val="15000"/>
            </a:spcAft>
            <a:buChar char="•"/>
          </a:pPr>
          <a:r>
            <a:rPr lang="en-AU" sz="2000" kern="1200"/>
            <a:t>two sequences did not arise independently</a:t>
          </a:r>
          <a:endParaRPr lang="en-US" sz="2000" kern="1200"/>
        </a:p>
        <a:p>
          <a:pPr marL="228600" lvl="1" indent="-228600" algn="l" defTabSz="889000">
            <a:lnSpc>
              <a:spcPct val="90000"/>
            </a:lnSpc>
            <a:spcBef>
              <a:spcPct val="0"/>
            </a:spcBef>
            <a:spcAft>
              <a:spcPct val="15000"/>
            </a:spcAft>
            <a:buChar char="•"/>
          </a:pPr>
          <a:r>
            <a:rPr lang="en-AU" sz="2000" kern="1200"/>
            <a:t>Shared a common ancestor</a:t>
          </a:r>
          <a:endParaRPr lang="en-US" sz="2000" kern="1200"/>
        </a:p>
      </dsp:txBody>
      <dsp:txXfrm rot="-5400000">
        <a:off x="3785616" y="1669517"/>
        <a:ext cx="6675221" cy="1012303"/>
      </dsp:txXfrm>
    </dsp:sp>
    <dsp:sp modelId="{C6FC1DD6-76F0-894E-8B0C-CF28A33A6B0D}">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AU" sz="2700" kern="1200"/>
            <a:t>What similarity level equal homology?</a:t>
          </a:r>
          <a:endParaRPr lang="en-US" sz="2700" kern="1200"/>
        </a:p>
      </dsp:txBody>
      <dsp:txXfrm>
        <a:off x="68454" y="1542979"/>
        <a:ext cx="3648708" cy="1265378"/>
      </dsp:txXfrm>
    </dsp:sp>
    <dsp:sp modelId="{FC38F518-DD9E-0D44-9BE4-A45B012D398C}">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AU" sz="2000" kern="1200"/>
            <a:t>Natural selection</a:t>
          </a:r>
          <a:endParaRPr lang="en-US" sz="2000" kern="1200"/>
        </a:p>
      </dsp:txBody>
      <dsp:txXfrm rot="-5400000">
        <a:off x="3785616" y="3141918"/>
        <a:ext cx="6675221" cy="1012303"/>
      </dsp:txXfrm>
    </dsp:sp>
    <dsp:sp modelId="{29769ABC-5E00-0C42-950F-C8727E594AB1}">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AU" sz="2700" kern="1200"/>
            <a:t>Not all homologous sequences share similarity</a:t>
          </a:r>
          <a:endParaRPr lang="en-US" sz="2700" kern="1200"/>
        </a:p>
      </dsp:txBody>
      <dsp:txXfrm>
        <a:off x="68454" y="3015380"/>
        <a:ext cx="3648708" cy="1265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26751-423C-4EF5-AF21-1B93503E6086}">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9F6E3-5DBF-4E84-A86A-334C9EA9B591}">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t>BLAST search</a:t>
          </a:r>
        </a:p>
      </dsp:txBody>
      <dsp:txXfrm>
        <a:off x="559800" y="3022743"/>
        <a:ext cx="4320000" cy="720000"/>
      </dsp:txXfrm>
    </dsp:sp>
    <dsp:sp modelId="{CDACA2A6-CCA3-4F07-A5FB-2A2705376D53}">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B976C-0B54-43D6-8CAA-2EC57E300191}">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t>BLAT search</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A2E9C-C205-4B41-90B5-C3032F035A65}">
      <dsp:nvSpPr>
        <dsp:cNvPr id="0" name=""/>
        <dsp:cNvSpPr/>
      </dsp:nvSpPr>
      <dsp:spPr>
        <a:xfrm>
          <a:off x="0" y="308394"/>
          <a:ext cx="6172199" cy="8158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291592" rIns="47903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Fasta files</a:t>
          </a:r>
        </a:p>
        <a:p>
          <a:pPr marL="114300" lvl="1" indent="-114300" algn="l" defTabSz="622300">
            <a:lnSpc>
              <a:spcPct val="90000"/>
            </a:lnSpc>
            <a:spcBef>
              <a:spcPct val="0"/>
            </a:spcBef>
            <a:spcAft>
              <a:spcPct val="15000"/>
            </a:spcAft>
            <a:buChar char="•"/>
          </a:pPr>
          <a:r>
            <a:rPr lang="en-US" sz="1400" kern="1200"/>
            <a:t>Fastq files</a:t>
          </a:r>
        </a:p>
      </dsp:txBody>
      <dsp:txXfrm>
        <a:off x="0" y="308394"/>
        <a:ext cx="6172199" cy="815850"/>
      </dsp:txXfrm>
    </dsp:sp>
    <dsp:sp modelId="{2C047523-C301-2B4E-A19A-EF9F763FB606}">
      <dsp:nvSpPr>
        <dsp:cNvPr id="0" name=""/>
        <dsp:cNvSpPr/>
      </dsp:nvSpPr>
      <dsp:spPr>
        <a:xfrm>
          <a:off x="308610" y="101754"/>
          <a:ext cx="432054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622300">
            <a:lnSpc>
              <a:spcPct val="90000"/>
            </a:lnSpc>
            <a:spcBef>
              <a:spcPct val="0"/>
            </a:spcBef>
            <a:spcAft>
              <a:spcPct val="35000"/>
            </a:spcAft>
            <a:buNone/>
          </a:pPr>
          <a:r>
            <a:rPr lang="en-US" sz="1400" kern="1200"/>
            <a:t>For sequences</a:t>
          </a:r>
        </a:p>
      </dsp:txBody>
      <dsp:txXfrm>
        <a:off x="328785" y="121929"/>
        <a:ext cx="4280190" cy="372930"/>
      </dsp:txXfrm>
    </dsp:sp>
    <dsp:sp modelId="{0941A8FA-5187-B54D-930F-27D58D83ADDF}">
      <dsp:nvSpPr>
        <dsp:cNvPr id="0" name=""/>
        <dsp:cNvSpPr/>
      </dsp:nvSpPr>
      <dsp:spPr>
        <a:xfrm>
          <a:off x="0" y="1406484"/>
          <a:ext cx="6172199" cy="59535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291592" rIns="47903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SAM/BAM files</a:t>
          </a:r>
        </a:p>
      </dsp:txBody>
      <dsp:txXfrm>
        <a:off x="0" y="1406484"/>
        <a:ext cx="6172199" cy="595350"/>
      </dsp:txXfrm>
    </dsp:sp>
    <dsp:sp modelId="{9A2EF847-C0A6-A248-BDC7-A10A7E1C638B}">
      <dsp:nvSpPr>
        <dsp:cNvPr id="0" name=""/>
        <dsp:cNvSpPr/>
      </dsp:nvSpPr>
      <dsp:spPr>
        <a:xfrm>
          <a:off x="308610" y="1199844"/>
          <a:ext cx="4320540" cy="41328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622300">
            <a:lnSpc>
              <a:spcPct val="90000"/>
            </a:lnSpc>
            <a:spcBef>
              <a:spcPct val="0"/>
            </a:spcBef>
            <a:spcAft>
              <a:spcPct val="35000"/>
            </a:spcAft>
            <a:buNone/>
          </a:pPr>
          <a:r>
            <a:rPr lang="en-US" sz="1400" kern="1200"/>
            <a:t>For alignments</a:t>
          </a:r>
        </a:p>
      </dsp:txBody>
      <dsp:txXfrm>
        <a:off x="328785" y="1220019"/>
        <a:ext cx="4280190" cy="372930"/>
      </dsp:txXfrm>
    </dsp:sp>
    <dsp:sp modelId="{F7DCD7BE-A3A0-B94D-9677-07CD2736BDC5}">
      <dsp:nvSpPr>
        <dsp:cNvPr id="0" name=""/>
        <dsp:cNvSpPr/>
      </dsp:nvSpPr>
      <dsp:spPr>
        <a:xfrm>
          <a:off x="0" y="2284074"/>
          <a:ext cx="6172199" cy="59535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291592" rIns="47903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VCF files</a:t>
          </a:r>
        </a:p>
      </dsp:txBody>
      <dsp:txXfrm>
        <a:off x="0" y="2284074"/>
        <a:ext cx="6172199" cy="595350"/>
      </dsp:txXfrm>
    </dsp:sp>
    <dsp:sp modelId="{9DF7BE1C-0538-AB40-8E23-20E91FA1143E}">
      <dsp:nvSpPr>
        <dsp:cNvPr id="0" name=""/>
        <dsp:cNvSpPr/>
      </dsp:nvSpPr>
      <dsp:spPr>
        <a:xfrm>
          <a:off x="308610" y="2077434"/>
          <a:ext cx="4320540" cy="41328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622300">
            <a:lnSpc>
              <a:spcPct val="90000"/>
            </a:lnSpc>
            <a:spcBef>
              <a:spcPct val="0"/>
            </a:spcBef>
            <a:spcAft>
              <a:spcPct val="35000"/>
            </a:spcAft>
            <a:buNone/>
          </a:pPr>
          <a:r>
            <a:rPr lang="en-US" sz="1400" kern="1200"/>
            <a:t>For variations</a:t>
          </a:r>
        </a:p>
      </dsp:txBody>
      <dsp:txXfrm>
        <a:off x="328785" y="2097609"/>
        <a:ext cx="4280190" cy="372930"/>
      </dsp:txXfrm>
    </dsp:sp>
    <dsp:sp modelId="{51889EA3-F3C7-3F4F-B05B-3802FBEE6758}">
      <dsp:nvSpPr>
        <dsp:cNvPr id="0" name=""/>
        <dsp:cNvSpPr/>
      </dsp:nvSpPr>
      <dsp:spPr>
        <a:xfrm>
          <a:off x="0" y="3161664"/>
          <a:ext cx="6172199" cy="5953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291592" rIns="47903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Bed, gff3, GTF files for annotations (interval based)</a:t>
          </a:r>
        </a:p>
      </dsp:txBody>
      <dsp:txXfrm>
        <a:off x="0" y="3161664"/>
        <a:ext cx="6172199" cy="595350"/>
      </dsp:txXfrm>
    </dsp:sp>
    <dsp:sp modelId="{F6C9E19F-4C32-B649-9183-137ABB53F8AB}">
      <dsp:nvSpPr>
        <dsp:cNvPr id="0" name=""/>
        <dsp:cNvSpPr/>
      </dsp:nvSpPr>
      <dsp:spPr>
        <a:xfrm>
          <a:off x="308610" y="2955024"/>
          <a:ext cx="432054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622300">
            <a:lnSpc>
              <a:spcPct val="90000"/>
            </a:lnSpc>
            <a:spcBef>
              <a:spcPct val="0"/>
            </a:spcBef>
            <a:spcAft>
              <a:spcPct val="35000"/>
            </a:spcAft>
            <a:buNone/>
          </a:pPr>
          <a:r>
            <a:rPr lang="en-US" sz="1400" kern="1200"/>
            <a:t>For annotations</a:t>
          </a:r>
        </a:p>
      </dsp:txBody>
      <dsp:txXfrm>
        <a:off x="328785" y="2975199"/>
        <a:ext cx="428019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3731E-2861-7040-BAA8-F2406DC96B79}"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0F9D-0CCD-A94C-AF4B-33D69B8FA9E3}" type="slidenum">
              <a:rPr lang="en-US" smtClean="0"/>
              <a:t>‹#›</a:t>
            </a:fld>
            <a:endParaRPr lang="en-US"/>
          </a:p>
        </p:txBody>
      </p:sp>
    </p:spTree>
    <p:extLst>
      <p:ext uri="{BB962C8B-B14F-4D97-AF65-F5344CB8AC3E}">
        <p14:creationId xmlns:p14="http://schemas.microsoft.com/office/powerpoint/2010/main" val="209051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enome.gov/human-genome-project/Wha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science.sciencemag.org/content/291/5507/1195" TargetMode="External"/><Relationship Id="rId5" Type="http://schemas.openxmlformats.org/officeDocument/2006/relationships/hyperlink" Target="https://www-nature-com.virtual.anu.edu.au/articles/35057062" TargetMode="External"/><Relationship Id="rId4" Type="http://schemas.openxmlformats.org/officeDocument/2006/relationships/hyperlink" Target="https://www-nature-com.virtual.anu.edu.au/articles/35057062#group-1"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sra/docs/sragrowt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cbi.nlm.nih.gov/genbank/"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Sequence_alignment"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Needleman%E2%80%93Wunsch_algorithm" TargetMode="External"/><Relationship Id="rId4" Type="http://schemas.openxmlformats.org/officeDocument/2006/relationships/hyperlink" Target="https://en.wikipedia.org/wiki/Smith%E2%80%93Waterman_algorithm"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Sequence_alignment"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en.wikipedia.org/wiki/Needleman%E2%80%93Wunsch_algorithm" TargetMode="External"/><Relationship Id="rId4" Type="http://schemas.openxmlformats.org/officeDocument/2006/relationships/hyperlink" Target="https://en.wikipedia.org/wiki/Smith%E2%80%93Waterman_algorith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rna.informatik.uni-freiburg.de/Teaching/index.jsp?toolName=Smith-Waterma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cbi.nlm.nih.gov/BLAST/tutorial/Altschul-1.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Hardip and I am Bioinformatics Lead for the National Centre for Indigenous Genomics. </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a:t>
            </a:fld>
            <a:endParaRPr lang="en-US"/>
          </a:p>
        </p:txBody>
      </p:sp>
    </p:spTree>
    <p:extLst>
      <p:ext uri="{BB962C8B-B14F-4D97-AF65-F5344CB8AC3E}">
        <p14:creationId xmlns:p14="http://schemas.microsoft.com/office/powerpoint/2010/main" val="341352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these databases and their content, we need to begin at the very beginning. </a:t>
            </a:r>
          </a:p>
          <a:p>
            <a:endParaRPr lang="en-US" dirty="0"/>
          </a:p>
          <a:p>
            <a:r>
              <a:rPr lang="en-US" dirty="0"/>
              <a:t>The plan to map sequence of the human DNA was created and approved in late 80s early 1990s. National Institutes of Health and Department of Energy joined forces together as primary funders followed by large scale efforts from other countries. While major players were busy at large scale sequencing of full genomes, there were many small labs performing sequencing too. And just so you know, before the human genome was published in 2001, there were many other organisms with their full genomes determined and published. First was that of </a:t>
            </a:r>
            <a:r>
              <a:rPr lang="en-US" dirty="0" err="1"/>
              <a:t>Haelmophilus</a:t>
            </a:r>
            <a:r>
              <a:rPr lang="en-US" dirty="0"/>
              <a:t> influenzae virus. </a:t>
            </a:r>
          </a:p>
          <a:p>
            <a:endParaRPr lang="en-US" dirty="0"/>
          </a:p>
          <a:p>
            <a:r>
              <a:rPr lang="en-US" dirty="0"/>
              <a:t>There were two distinct approaches taken by two leading organisations to determine the sequence of the human genome. </a:t>
            </a:r>
          </a:p>
          <a:p>
            <a:endParaRPr lang="en-US" dirty="0"/>
          </a:p>
          <a:p>
            <a:r>
              <a:rPr lang="en-US" dirty="0"/>
              <a:t>Overall, Celera, a private company, produced some 27 million reads and the international consortium produced sequence data from nearly 30000 BAC clones. International consortium adopted two important principles in generating data. The first principle was to keep collaboration open for any center from any nation and they preferred it that way although it was not economical. This was because they shared the sentiment that the human genome sequence is a shared heritage for all of the humanity and therefore the work had to go beyond national boundaries. </a:t>
            </a:r>
          </a:p>
          <a:p>
            <a:endParaRPr lang="en-US" dirty="0"/>
          </a:p>
          <a:p>
            <a:r>
              <a:rPr lang="en-US" dirty="0"/>
              <a:t>Second important principle they adopted was that data must be available within 24 hours to the public without any restriction. This was to foster scientific enquiry as quickly as possible and by as many interested researchers as possible.</a:t>
            </a:r>
          </a:p>
          <a:p>
            <a:endParaRPr lang="en-US" dirty="0"/>
          </a:p>
          <a:p>
            <a:r>
              <a:rPr lang="en-US" dirty="0"/>
              <a:t>We can thank these early visionary principles for the progress that we are currently making in genetics research and fighting current COVID19 pandemic. Without these principles, we would not be where we are.</a:t>
            </a:r>
          </a:p>
          <a:p>
            <a:endParaRPr lang="en-US" dirty="0"/>
          </a:p>
          <a:p>
            <a:r>
              <a:rPr lang="en-US" dirty="0"/>
              <a:t>The reason why it is important to understand this is that nearly 200 centers worked together to produce data at a factory scale. This has to be a highly coordinated effort and to ensure that all data is available a database was required.</a:t>
            </a:r>
          </a:p>
          <a:p>
            <a:endParaRPr lang="en-US" dirty="0"/>
          </a:p>
          <a:p>
            <a:r>
              <a:rPr lang="en-US" dirty="0"/>
              <a:t>Genomes sequenced before the human genome.</a:t>
            </a:r>
          </a:p>
          <a:p>
            <a:pPr lvl="1"/>
            <a:r>
              <a:rPr lang="en-AU" sz="1800" dirty="0"/>
              <a:t>1995: </a:t>
            </a:r>
            <a:r>
              <a:rPr lang="en-AU" sz="1800" i="1" dirty="0"/>
              <a:t>Haemophilus influenzae</a:t>
            </a:r>
            <a:endParaRPr lang="en-AU" sz="1800" dirty="0"/>
          </a:p>
          <a:p>
            <a:pPr lvl="1"/>
            <a:r>
              <a:rPr lang="en-AU" sz="1800" dirty="0"/>
              <a:t>1996: </a:t>
            </a:r>
            <a:r>
              <a:rPr lang="en-AU" sz="1800" i="1" dirty="0"/>
              <a:t>Saccharomyces cerevisiae </a:t>
            </a:r>
            <a:r>
              <a:rPr lang="en-AU" sz="1800" dirty="0"/>
              <a:t>and mouse cDNAs</a:t>
            </a:r>
            <a:endParaRPr lang="en-AU" sz="1800" i="1" dirty="0"/>
          </a:p>
          <a:p>
            <a:pPr lvl="1"/>
            <a:r>
              <a:rPr lang="en-AU" sz="1800" dirty="0"/>
              <a:t>1997: </a:t>
            </a:r>
            <a:r>
              <a:rPr lang="en-AU" sz="1800" i="1" dirty="0"/>
              <a:t>Escherichia coli</a:t>
            </a:r>
            <a:endParaRPr lang="en-AU" sz="1800" dirty="0"/>
          </a:p>
          <a:p>
            <a:pPr lvl="1"/>
            <a:r>
              <a:rPr lang="en-AU" sz="1800" dirty="0"/>
              <a:t>1998: </a:t>
            </a:r>
            <a:r>
              <a:rPr lang="en-AU" sz="1800" i="1" dirty="0"/>
              <a:t>Caenorhabditis elegans</a:t>
            </a:r>
          </a:p>
          <a:p>
            <a:pPr lvl="1"/>
            <a:r>
              <a:rPr lang="en-AU" sz="1800" dirty="0"/>
              <a:t>2000: </a:t>
            </a:r>
            <a:r>
              <a:rPr lang="en-AU" sz="1800" i="1" dirty="0"/>
              <a:t>Arabidopsis thaliana</a:t>
            </a:r>
          </a:p>
          <a:p>
            <a:pPr lvl="1"/>
            <a:r>
              <a:rPr lang="en-US" sz="1800" dirty="0"/>
              <a:t>2001: The human genome</a:t>
            </a:r>
          </a:p>
          <a:p>
            <a:endParaRPr lang="en-US" dirty="0"/>
          </a:p>
          <a:p>
            <a:endParaRPr lang="en-US" dirty="0"/>
          </a:p>
          <a:p>
            <a:r>
              <a:rPr lang="en-US" dirty="0"/>
              <a:t>Reading list:</a:t>
            </a:r>
          </a:p>
          <a:p>
            <a:pPr marL="228600" indent="-228600">
              <a:buAutoNum type="arabicPeriod"/>
            </a:pPr>
            <a:r>
              <a:rPr lang="en-US" dirty="0" err="1"/>
              <a:t>Chial</a:t>
            </a:r>
            <a:r>
              <a:rPr lang="en-US" dirty="0"/>
              <a:t>, H. (2008) DNA sequencing technologies key to the Human Genome Project. Nature Education 1(1):219, </a:t>
            </a:r>
            <a:r>
              <a:rPr lang="en-AU" dirty="0"/>
              <a:t>http://</a:t>
            </a:r>
            <a:r>
              <a:rPr lang="en-AU" dirty="0" err="1"/>
              <a:t>tinyurl.com</a:t>
            </a:r>
            <a:r>
              <a:rPr lang="en-AU" dirty="0"/>
              <a:t>/y4hu8fa5</a:t>
            </a:r>
          </a:p>
          <a:p>
            <a:pPr marL="228600" indent="-228600">
              <a:buAutoNum type="arabicPeriod"/>
            </a:pPr>
            <a:r>
              <a:rPr lang="en-AU" dirty="0">
                <a:hlinkClick r:id="rId3"/>
              </a:rPr>
              <a:t>https://www.genome.gov/human-genome-project/What</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b="0" i="0" u="none" strike="noStrike" kern="1200" dirty="0">
                <a:solidFill>
                  <a:schemeClr val="tx1"/>
                </a:solidFill>
                <a:effectLst/>
                <a:latin typeface="+mn-lt"/>
                <a:ea typeface="+mn-ea"/>
                <a:cs typeface="+mn-cs"/>
                <a:hlinkClick r:id="rId4"/>
              </a:rPr>
              <a:t>International Human Genome Sequencing Consortium</a:t>
            </a:r>
            <a:r>
              <a:rPr lang="en-AU" sz="1200" b="0" i="0" u="none" strike="noStrike" kern="120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Initial sequencing and analysis of the human genome, </a:t>
            </a:r>
            <a:r>
              <a:rPr lang="en-AU" sz="1200" b="0" i="1" kern="1200" dirty="0">
                <a:solidFill>
                  <a:schemeClr val="tx1"/>
                </a:solidFill>
                <a:effectLst/>
                <a:latin typeface="+mn-lt"/>
                <a:ea typeface="+mn-ea"/>
                <a:cs typeface="+mn-cs"/>
              </a:rPr>
              <a:t>Nature, </a:t>
            </a:r>
            <a:r>
              <a:rPr lang="en-AU" sz="1200" b="1" i="0" kern="1200" dirty="0">
                <a:solidFill>
                  <a:schemeClr val="tx1"/>
                </a:solidFill>
                <a:effectLst/>
                <a:latin typeface="+mn-lt"/>
                <a:ea typeface="+mn-ea"/>
                <a:cs typeface="+mn-cs"/>
              </a:rPr>
              <a:t>volume 409</a:t>
            </a:r>
            <a:r>
              <a:rPr lang="en-AU" sz="1200" b="0" i="0" kern="1200" dirty="0">
                <a:solidFill>
                  <a:schemeClr val="tx1"/>
                </a:solidFill>
                <a:effectLst/>
                <a:latin typeface="+mn-lt"/>
                <a:ea typeface="+mn-ea"/>
                <a:cs typeface="+mn-cs"/>
              </a:rPr>
              <a:t>, pages860–921 (2001), </a:t>
            </a:r>
            <a:r>
              <a:rPr lang="en-AU" dirty="0">
                <a:hlinkClick r:id="rId5"/>
              </a:rPr>
              <a:t>https://www-nature-com/articles/35057062</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hlinkClick r:id="rId6"/>
              </a:rPr>
              <a:t>https://science.sciencemag.org/content/291/5507/1195</a:t>
            </a:r>
            <a:endParaRPr lang="en-AU"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b="0" i="1" kern="1200" dirty="0">
                <a:solidFill>
                  <a:schemeClr val="tx1"/>
                </a:solidFill>
                <a:effectLst/>
                <a:latin typeface="+mn-lt"/>
                <a:ea typeface="+mn-ea"/>
                <a:cs typeface="+mn-cs"/>
              </a:rPr>
              <a:t>Venter et al, The sequence of the human genome, Science </a:t>
            </a:r>
            <a:r>
              <a:rPr lang="en-AU" sz="1200" b="0" i="0" kern="1200" dirty="0">
                <a:solidFill>
                  <a:schemeClr val="tx1"/>
                </a:solidFill>
                <a:effectLst/>
                <a:latin typeface="+mn-lt"/>
                <a:ea typeface="+mn-ea"/>
                <a:cs typeface="+mn-cs"/>
              </a:rPr>
              <a:t> 16 Feb 2001: Vol. 291, Issue 5507, pp. 1304-1351, DOI: 10.1126/science.1058040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AU"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AU" sz="1200" b="0" i="0" kern="1200" dirty="0">
              <a:solidFill>
                <a:schemeClr val="tx1"/>
              </a:solidFill>
              <a:effectLst/>
              <a:latin typeface="+mn-lt"/>
              <a:ea typeface="+mn-ea"/>
              <a:cs typeface="+mn-cs"/>
            </a:endParaRPr>
          </a:p>
          <a:p>
            <a:r>
              <a:rPr lang="en-US" dirty="0"/>
              <a:t>The approach taken by the international human genome sequencing consortium was to break the DNA into smaller fragments of about 200Kilobases in length and cloning them into Bacterial vector system called BAC clones. Then overlapping clones were identified using physical mapping of the clones onto chromosomes using FISH, sequenced tagged sites, and DNA fingerprinting. Once overlapping clones were identified, then these clones were individually broken into further smaller fragments and sequenced using Sanger sequencing method. Sequences from the smaller fragments were put together by overlap layout consensus method of assembly. </a:t>
            </a:r>
          </a:p>
          <a:p>
            <a:endParaRPr lang="en-US" dirty="0"/>
          </a:p>
          <a:p>
            <a:r>
              <a:rPr lang="en-US" dirty="0"/>
              <a:t>As you can see how this method allows us to decode the genome accurately. Later on, a private company called Celera led by Craig Venter joined the race and planned to sequence the entire human genome in three years. They thought of a clever way to sequence the genome rapidly. They avoided the BAC cloning and identifying overlapping clone steps. These were very time consuming and lot of manual </a:t>
            </a:r>
            <a:r>
              <a:rPr lang="en-US" dirty="0" err="1"/>
              <a:t>labour</a:t>
            </a:r>
            <a:r>
              <a:rPr lang="en-US" dirty="0"/>
              <a:t> was involved. Instead, they chose the path of breaking down the genome into fragments of about 1000bp and sequenced them directly. Once sequenced, they used sophisticated algorithms to put together the human genome. This Celera method is now the de facto standard for whole genome sequencing.</a:t>
            </a:r>
          </a:p>
          <a:p>
            <a:endParaRPr lang="en-US" dirty="0"/>
          </a:p>
          <a:p>
            <a:r>
              <a:rPr lang="en-US" dirty="0"/>
              <a:t>Both teams, International consortium and the Celera team finished the first draft of the human genome sequence with 96% coverage early in 2001.</a:t>
            </a:r>
            <a:endParaRPr lang="en-AU" sz="1200" b="0" i="0" kern="1200" dirty="0">
              <a:solidFill>
                <a:schemeClr val="tx1"/>
              </a:solidFill>
              <a:effectLst/>
              <a:latin typeface="+mn-lt"/>
              <a:ea typeface="+mn-ea"/>
              <a:cs typeface="+mn-cs"/>
            </a:endParaRP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10</a:t>
            </a:fld>
            <a:endParaRPr lang="en-US"/>
          </a:p>
        </p:txBody>
      </p:sp>
    </p:spTree>
    <p:extLst>
      <p:ext uri="{BB962C8B-B14F-4D97-AF65-F5344CB8AC3E}">
        <p14:creationId xmlns:p14="http://schemas.microsoft.com/office/powerpoint/2010/main" val="104297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organize all the nucleotide sequence data not only for humans but for any organism, GenBank database was used. GenBank was established In 1982 with the aim of being able to store and share nucleotide sequence data so that researchers can use them to ask variety of questions in evolutionary and molecular biology. GenBank is part of the international nucleotide sequence database collaboration including two other members: DNA databank of japan and European Nucleotide Archive. These three organisations exchange information on daily basis and some of the information is mirrored at all three sites. This mirroring of the information is very important to ensure a level of redundancy is maintained if for any reason, one of the database is unbale to serve the community. The primary goal of this collaboration is to ensure that sequence data deposited into their collections is freely and permanently available. So once the information is entered in here, it cannot and will not be deleted.</a:t>
            </a:r>
          </a:p>
          <a:p>
            <a:endParaRPr lang="en-US" dirty="0"/>
          </a:p>
          <a:p>
            <a:r>
              <a:rPr lang="en-US" dirty="0" err="1"/>
              <a:t>Genbank</a:t>
            </a:r>
            <a:r>
              <a:rPr lang="en-US" dirty="0"/>
              <a:t> releases a new version of the database every two months. Currently it holds 8.1 trillion bases in 1.3 billion sequences. GenBank is primarily annotated collection of sequence data. This means that DNA sequence data that is not annotated for its properties, then it is not part of the </a:t>
            </a:r>
            <a:r>
              <a:rPr lang="en-US" dirty="0" err="1"/>
              <a:t>Genbank</a:t>
            </a:r>
            <a:r>
              <a:rPr lang="en-US" dirty="0"/>
              <a:t>. For such sequences, sequence read archive and trace archive databases were created. Specifically to note here is that these sequence read archive databases are not mirrored across three sites as the volume of data is too large. Currently, SRA alone holds 43 </a:t>
            </a:r>
            <a:r>
              <a:rPr lang="en-US" dirty="0" err="1"/>
              <a:t>petabases</a:t>
            </a:r>
            <a:r>
              <a:rPr lang="en-US" dirty="0"/>
              <a:t> of sequence data. This explosion of data is attributed to the high-throughput sequencing that we discussed earlier. The rate of data collection is more than doubling every year.</a:t>
            </a:r>
          </a:p>
          <a:p>
            <a:endParaRPr lang="en-US" dirty="0"/>
          </a:p>
          <a:p>
            <a:r>
              <a:rPr lang="en-US" dirty="0"/>
              <a:t>So how does one make sense of all these data. How can we know a sequence is from what species, who submitted it, when it was first discovered and so on and so on?</a:t>
            </a:r>
          </a:p>
          <a:p>
            <a:endParaRPr lang="en-US" dirty="0"/>
          </a:p>
          <a:p>
            <a:r>
              <a:rPr lang="en-AU" dirty="0">
                <a:hlinkClick r:id="rId3"/>
              </a:rPr>
              <a:t>https://www.ncbi.nlm.nih.gov/sra/docs/sragrowth/</a:t>
            </a:r>
            <a:endParaRPr lang="en-AU" dirty="0">
              <a:hlinkClick r:id="rId4"/>
            </a:endParaRPr>
          </a:p>
          <a:p>
            <a:endParaRPr lang="en-AU" dirty="0">
              <a:hlinkClick r:id="rId4"/>
            </a:endParaRPr>
          </a:p>
        </p:txBody>
      </p:sp>
      <p:sp>
        <p:nvSpPr>
          <p:cNvPr id="4" name="Slide Number Placeholder 3"/>
          <p:cNvSpPr>
            <a:spLocks noGrp="1"/>
          </p:cNvSpPr>
          <p:nvPr>
            <p:ph type="sldNum" sz="quarter" idx="5"/>
          </p:nvPr>
        </p:nvSpPr>
        <p:spPr/>
        <p:txBody>
          <a:bodyPr/>
          <a:lstStyle/>
          <a:p>
            <a:fld id="{E1E10F9D-0CCD-A94C-AF4B-33D69B8FA9E3}" type="slidenum">
              <a:rPr lang="en-US" smtClean="0"/>
              <a:t>11</a:t>
            </a:fld>
            <a:endParaRPr lang="en-US"/>
          </a:p>
        </p:txBody>
      </p:sp>
    </p:spTree>
    <p:extLst>
      <p:ext uri="{BB962C8B-B14F-4D97-AF65-F5344CB8AC3E}">
        <p14:creationId xmlns:p14="http://schemas.microsoft.com/office/powerpoint/2010/main" val="254042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that all data is accessible is one part of the story, but meaningful retrieval and understanding of the data is another. For that, standards have been developed for storage and retrieval of data and these standards have evolved with new types of data available. As bioinformatics students, you must spend some time in understanding various file formats and annotation language so that you can effectively understand the contents of these databases and manipulate or process the information for your scientific enquiry. If you click on the links for three formats listed here, you can understand the format and understand what information is contained in a GenBank record or a </a:t>
            </a:r>
            <a:r>
              <a:rPr lang="en-US" dirty="0" err="1"/>
              <a:t>Fasta</a:t>
            </a:r>
            <a:r>
              <a:rPr lang="en-US" dirty="0"/>
              <a:t> record or </a:t>
            </a:r>
            <a:r>
              <a:rPr lang="en-US" dirty="0" err="1"/>
              <a:t>FastQ</a:t>
            </a:r>
            <a:r>
              <a:rPr lang="en-US" dirty="0"/>
              <a:t> record. You can also read about other formats in the other two links provided based on your requirements.</a:t>
            </a:r>
          </a:p>
          <a:p>
            <a:endParaRPr lang="en-US" dirty="0"/>
          </a:p>
          <a:p>
            <a:r>
              <a:rPr lang="en-US" dirty="0"/>
              <a:t>We will have a look at this file formats and see what information is contained in such records now.</a:t>
            </a:r>
          </a:p>
          <a:p>
            <a:endParaRPr lang="en-US" dirty="0"/>
          </a:p>
          <a:p>
            <a:r>
              <a:rPr lang="en-US" dirty="0"/>
              <a:t>Once the records are standardized, one can use specific language, which is referred to as controlled vocabulary, to search and retrieve information. NCBI offers one of the most sophisticated text-based search and retrieval system called Entrez. It is a portal that exposes you to entirety of PubMed and 38 other molecular and literature databases. These are very large and very sophisticated databases and you may benefit from looking at the course link depending on your needs. For now, my job is to expose you to all of these information and make you aware of the publicly available contents so that based on your domain expertise in the future, you can learn in a targeted approach.</a:t>
            </a:r>
          </a:p>
          <a:p>
            <a:endParaRPr lang="en-US" dirty="0"/>
          </a:p>
          <a:p>
            <a:r>
              <a:rPr lang="en-US" dirty="0"/>
              <a:t>Apart from text-based search, you may be interested in retrieving sequence information based on the DNA or amino acid sequences that you have. For that, one of the fundamental tools used is called BLAST. In the later half of this seminar we will go over details of sequence similarity and how does BLAST work. For now, it is sufficient to know that you have all the avenues of finding information stored in databases. Most of these information is structured and publicly available for free to download, process, distribute in anyway you can imagine.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12</a:t>
            </a:fld>
            <a:endParaRPr lang="en-US"/>
          </a:p>
        </p:txBody>
      </p:sp>
    </p:spTree>
    <p:extLst>
      <p:ext uri="{BB962C8B-B14F-4D97-AF65-F5344CB8AC3E}">
        <p14:creationId xmlns:p14="http://schemas.microsoft.com/office/powerpoint/2010/main" val="4084016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have wondered, that yes the information is available but how do you understand such vast amount of information and how to make sense of it all to understand basic biology. For example, you may have obtained nucleotide sequence of mRNA from a gene called BRCA2 from your model cell line. At the time of publication, you deposit your version of the sequence in the GenBank database as per the requirement. Your collaborator does the same and obtains the sequence data for the same gene from another cell line. As per requirements, they would have to submit their sequence to GenBank too. Now you have overlapping records of the same gene from the same species. Sometimes the issue is that information is partial and not complete for a gene. For example, I searched for BRCA2 in humans as mRNA sequence and we get around 433 results. Not all of them are from BRCA2 gene and when the records are from the gene, often they are partial records. So which one do you trust, and which one do you use in your research.</a:t>
            </a:r>
          </a:p>
          <a:p>
            <a:endParaRPr lang="en-US" dirty="0"/>
          </a:p>
          <a:p>
            <a:r>
              <a:rPr lang="en-US" dirty="0"/>
              <a:t>When you want to retrieve the sequence, you have to sort through similar GenBank entries to figure out which is correct, which one should you trust more, and which one should you cite for your subsequent publications.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13</a:t>
            </a:fld>
            <a:endParaRPr lang="en-US"/>
          </a:p>
        </p:txBody>
      </p:sp>
    </p:spTree>
    <p:extLst>
      <p:ext uri="{BB962C8B-B14F-4D97-AF65-F5344CB8AC3E}">
        <p14:creationId xmlns:p14="http://schemas.microsoft.com/office/powerpoint/2010/main" val="73735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ensure that users can process and understand non-redundant information in a way that can progress biological research, there are derived databases that have been created so that us as users of information have unified set of non-redundant records that you can rely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such database is called </a:t>
            </a:r>
            <a:r>
              <a:rPr lang="en-US" dirty="0" err="1"/>
              <a:t>RefSeq</a:t>
            </a:r>
            <a:r>
              <a:rPr lang="en-US" dirty="0"/>
              <a:t>. It is a collection of comprehensive, integrated, non-redundant, well-annotated set of sequences. These sequences can represent genomic DNA, transcripts and proteins. These sequences are derived and calculated from underlying records in GenBank or Sequence Read archive; the INSDC datasets. As we saw earlier, GenBank and other INSDC data collections are used as primary repository for archiving all data, they are not actively curated, and it is the responsibility of the data submitter for accuracy of the submission. Primary data can even have mistakes and there is no curation applied to such primary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RefSeq</a:t>
            </a:r>
            <a:r>
              <a:rPr lang="en-US" dirty="0"/>
              <a:t> on the other hand provides access to curated and updated information with the current knowledge and ensures that data is appropriately validated. This process of curation is partially automatic but human decision makers are involved in the curation process to ensure accuracy of the information. And since these curation is performed by NCBI and its collaborators, the </a:t>
            </a:r>
            <a:r>
              <a:rPr lang="en-US" dirty="0" err="1"/>
              <a:t>RefSeq</a:t>
            </a:r>
            <a:r>
              <a:rPr lang="en-US" dirty="0"/>
              <a:t> data is owned by NCBI. The intellectual property rights reside with NCBI.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14</a:t>
            </a:fld>
            <a:endParaRPr lang="en-US"/>
          </a:p>
        </p:txBody>
      </p:sp>
    </p:spTree>
    <p:extLst>
      <p:ext uri="{BB962C8B-B14F-4D97-AF65-F5344CB8AC3E}">
        <p14:creationId xmlns:p14="http://schemas.microsoft.com/office/powerpoint/2010/main" val="10863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t>
            </a:r>
            <a:r>
              <a:rPr lang="en-US" dirty="0" err="1"/>
              <a:t>RefSeq</a:t>
            </a:r>
            <a:r>
              <a:rPr lang="en-US" dirty="0"/>
              <a:t> of NCBI in the US of A, there is another widely used derived database called </a:t>
            </a:r>
            <a:r>
              <a:rPr lang="en-US" dirty="0" err="1"/>
              <a:t>Ensembl</a:t>
            </a:r>
            <a:r>
              <a:rPr lang="en-US" dirty="0"/>
              <a:t>. Ensembl team is based at the European Molecular Biology Laboratory’s European Bioinformatics Institute located in Cambridge in the United kingdom. When the data was being generated for the human genome and other species, it was evident that manual curation of sequence data would be impossible and would take too long for its use by researchers in a timely manner. To overcome this issue, they relied on developing automated pipelines for annotation of the genome. Since its beginnings in 2000, they now provide comprehensive annotations of genomes for Eukaryotes, metazoans, plants and prokaryotes. There are </a:t>
            </a:r>
            <a:r>
              <a:rPr lang="en-US" dirty="0" err="1"/>
              <a:t>nealy</a:t>
            </a:r>
            <a:r>
              <a:rPr lang="en-US" dirty="0"/>
              <a:t> 40-50 fulltime staff working on the </a:t>
            </a:r>
            <a:r>
              <a:rPr lang="en-US" dirty="0" err="1"/>
              <a:t>Ensembl</a:t>
            </a:r>
            <a:r>
              <a:rPr lang="en-US" dirty="0"/>
              <a:t> project at any given time to provide us with up to date knowledge of genomes and their annotations via  the web. This group specializes in comparative genomics and that is their biggest strength I believe. Comparative genomics is a branch of bioinformatics where comparisons are made between species to understand evolutionary processes that have shaped genes and genomes of different species. For the annotations and comparative analysis, they use their own in-house developed or collaborative frameworks and pipelines. What this means is that their pipelines and tools can be different with different strengths and weaknesses that can results in annotations being different between </a:t>
            </a:r>
            <a:r>
              <a:rPr lang="en-US" dirty="0" err="1"/>
              <a:t>RefSeq</a:t>
            </a:r>
            <a:r>
              <a:rPr lang="en-US" dirty="0"/>
              <a:t> and </a:t>
            </a:r>
            <a:r>
              <a:rPr lang="en-US" dirty="0" err="1"/>
              <a:t>Ensembl</a:t>
            </a:r>
            <a:r>
              <a:rPr lang="en-US" dirty="0"/>
              <a:t>. They wont be drastically different on a global scale but on a local scale they can be different. They provide direct access to their underlying </a:t>
            </a:r>
            <a:r>
              <a:rPr lang="en-US" dirty="0" err="1"/>
              <a:t>mysql</a:t>
            </a:r>
            <a:r>
              <a:rPr lang="en-US" dirty="0"/>
              <a:t> database so that you can query databases using </a:t>
            </a:r>
            <a:r>
              <a:rPr lang="en-US" dirty="0" err="1"/>
              <a:t>mysql</a:t>
            </a:r>
            <a:r>
              <a:rPr lang="en-US" dirty="0"/>
              <a:t> queries to perform complex operations with their data. They also provide Perl based application programming interface to interact with the data. Also, structured data are available for download from APIs using </a:t>
            </a:r>
            <a:r>
              <a:rPr lang="en-US" dirty="0" err="1"/>
              <a:t>bioMart</a:t>
            </a:r>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15</a:t>
            </a:fld>
            <a:endParaRPr lang="en-US"/>
          </a:p>
        </p:txBody>
      </p:sp>
    </p:spTree>
    <p:extLst>
      <p:ext uri="{BB962C8B-B14F-4D97-AF65-F5344CB8AC3E}">
        <p14:creationId xmlns:p14="http://schemas.microsoft.com/office/powerpoint/2010/main" val="33075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major player in this game is the UCSC Genome Browser. This browser is very popular for browsing genomic information too. It is in many ways similar to the </a:t>
            </a:r>
            <a:r>
              <a:rPr lang="en-US" dirty="0" err="1"/>
              <a:t>Ensembl</a:t>
            </a:r>
            <a:r>
              <a:rPr lang="en-US" dirty="0"/>
              <a:t> Genome Browser so I wont go into too many details of it. They all began with the aim of displaying genomic data and their annotations via web. There is a very nice and simple tutorial available for accessing UCSC genome browser data programmatically and links are provided in the slide. Compared to the </a:t>
            </a:r>
            <a:r>
              <a:rPr lang="en-US" dirty="0" err="1"/>
              <a:t>Ensembl</a:t>
            </a:r>
            <a:r>
              <a:rPr lang="en-US" dirty="0"/>
              <a:t> browser, this browser is easy to use for user supplied data. So you can have your unpolished data displayed next to the publicly available data. You can also create permanent tracks for sharing with your collaborators. Because of its ease of use, you can configure the browser to your hearts content for looking at results of big projects such as Encode project. This too offers </a:t>
            </a:r>
            <a:r>
              <a:rPr lang="en-US" dirty="0" err="1"/>
              <a:t>mysql</a:t>
            </a:r>
            <a:r>
              <a:rPr lang="en-US" dirty="0"/>
              <a:t> based interface to the data. It was UCSC team back in the day who developed a BLAT tool which is short for Blast like alignment tool. This tool is very fast for highly similar sequences and one can use it to search for specific sequences. You can also use their table browser functionality to export selective datasets and tracks.</a:t>
            </a:r>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16</a:t>
            </a:fld>
            <a:endParaRPr lang="en-US"/>
          </a:p>
        </p:txBody>
      </p:sp>
    </p:spTree>
    <p:extLst>
      <p:ext uri="{BB962C8B-B14F-4D97-AF65-F5344CB8AC3E}">
        <p14:creationId xmlns:p14="http://schemas.microsoft.com/office/powerpoint/2010/main" val="79933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other databases focused on genomic information, there was need to have a database that was dedicated for protein information and hence </a:t>
            </a:r>
            <a:r>
              <a:rPr lang="en-US" dirty="0" err="1"/>
              <a:t>UniProt</a:t>
            </a:r>
            <a:r>
              <a:rPr lang="en-US" dirty="0"/>
              <a:t> was created in early 2000. This is an exhaustive and up to date database for protein sequence informatics. There are two main streams in </a:t>
            </a:r>
            <a:r>
              <a:rPr lang="en-US" dirty="0" err="1"/>
              <a:t>UniProt</a:t>
            </a:r>
            <a:r>
              <a:rPr lang="en-US" dirty="0"/>
              <a:t> database. The first is Swiss-</a:t>
            </a:r>
            <a:r>
              <a:rPr lang="en-US" dirty="0" err="1"/>
              <a:t>Prot</a:t>
            </a:r>
            <a:r>
              <a:rPr lang="en-US" dirty="0"/>
              <a:t> which is manually curated and reviewed by humans. This ensures high quality of annotations of experimental results and computed features with scientific conclusions all in one place for a protein sequence of interest. As opposed to Swiss-</a:t>
            </a:r>
            <a:r>
              <a:rPr lang="en-US" dirty="0" err="1"/>
              <a:t>Prot</a:t>
            </a:r>
            <a:r>
              <a:rPr lang="en-US" dirty="0"/>
              <a:t>, the </a:t>
            </a:r>
            <a:r>
              <a:rPr lang="en-US" dirty="0" err="1"/>
              <a:t>TrEMBL</a:t>
            </a:r>
            <a:r>
              <a:rPr lang="en-US" dirty="0"/>
              <a:t> data section contains predicted protein sequences from cDNA sequences that are deposited in the NCBI GenBank database. </a:t>
            </a:r>
          </a:p>
          <a:p>
            <a:endParaRPr lang="en-US" dirty="0"/>
          </a:p>
          <a:p>
            <a:r>
              <a:rPr lang="en-US" dirty="0"/>
              <a:t> </a:t>
            </a:r>
          </a:p>
        </p:txBody>
      </p:sp>
      <p:sp>
        <p:nvSpPr>
          <p:cNvPr id="4" name="Slide Number Placeholder 3"/>
          <p:cNvSpPr>
            <a:spLocks noGrp="1"/>
          </p:cNvSpPr>
          <p:nvPr>
            <p:ph type="sldNum" sz="quarter" idx="5"/>
          </p:nvPr>
        </p:nvSpPr>
        <p:spPr/>
        <p:txBody>
          <a:bodyPr/>
          <a:lstStyle/>
          <a:p>
            <a:fld id="{E1E10F9D-0CCD-A94C-AF4B-33D69B8FA9E3}" type="slidenum">
              <a:rPr lang="en-US" smtClean="0"/>
              <a:t>17</a:t>
            </a:fld>
            <a:endParaRPr lang="en-US"/>
          </a:p>
        </p:txBody>
      </p:sp>
    </p:spTree>
    <p:extLst>
      <p:ext uri="{BB962C8B-B14F-4D97-AF65-F5344CB8AC3E}">
        <p14:creationId xmlns:p14="http://schemas.microsoft.com/office/powerpoint/2010/main" val="428825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hopefully you have learned about various databases and their existence. It is important to note that biomolecular data is organized systematically and is freely available from variety of sources. Before you begin your experiments to generate new data, it is worthwhile to check these databases to see if someone has generated data for your experiment. There is enough data to keep us all busy for a foreseeable future. These resources are created by international community of collaborators, government and private agencies. All databases make an effort to provide their data either through point and click web-based access and programmatic access for large volumes. According to one estimate, just for the European Bioinformatics Institute with a total operational cost of 47 million pounds per year, it provides 920 million pounds worth of return in terms of research value it creates. That is a very good return on investment. All government agencies should look into funding this high-quality data driven world so that more discoveries can be made.</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18</a:t>
            </a:fld>
            <a:endParaRPr lang="en-US"/>
          </a:p>
        </p:txBody>
      </p:sp>
    </p:spTree>
    <p:extLst>
      <p:ext uri="{BB962C8B-B14F-4D97-AF65-F5344CB8AC3E}">
        <p14:creationId xmlns:p14="http://schemas.microsoft.com/office/powerpoint/2010/main" val="2558340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we will have a look at the fundamental topic in bioinformatics. Sequence similarity searching and alignments. We looked at various databases and it is perhaps evident that there is vast amount of annotations available. How do we annotate a sequence to know if it derived from Corona virus or a human sample. If it a gene or a microRNA or a repeat element within it? How do we know if the sequence is conserved between species and what is its evolutionary properties?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fontAlgn="base"/>
            <a:r>
              <a:rPr lang="en-US" dirty="0"/>
              <a:t>All of these has been powered by pairwise sequence similarity searches and alignments. We will in next few slides learn about various types of alignments and look at pairwise alignments in a little detail. </a:t>
            </a:r>
          </a:p>
          <a:p>
            <a:pPr fontAlgn="base"/>
            <a:endParaRPr lang="en-US" sz="1200" b="0" i="0" kern="1200" dirty="0">
              <a:solidFill>
                <a:schemeClr val="tx1"/>
              </a:solidFill>
              <a:effectLst/>
              <a:latin typeface="+mn-lt"/>
              <a:ea typeface="+mn-ea"/>
              <a:cs typeface="+mn-cs"/>
            </a:endParaRPr>
          </a:p>
          <a:p>
            <a:pPr fontAlgn="base"/>
            <a:r>
              <a:rPr lang="en-AU" sz="1200" b="0" i="0" kern="1200" dirty="0">
                <a:solidFill>
                  <a:schemeClr val="tx1"/>
                </a:solidFill>
                <a:effectLst/>
                <a:latin typeface="+mn-lt"/>
                <a:ea typeface="+mn-ea"/>
                <a:cs typeface="+mn-cs"/>
              </a:rPr>
              <a:t>Sequence similarity is a measure of relationship between sequences. A common objective of sequence similarity calculations is establishing sequence homology to determine if sequences have evolved from a common ancestor. A similarity score is therefore calculated between pairs of sequences to understand the evolutionary distance between nucleotide or protein sequences. By employing sequence similarity calculations, we can infer functional properties of the DNA and use it to annotate new sequences.</a:t>
            </a:r>
          </a:p>
          <a:p>
            <a:br>
              <a:rPr lang="en-AU" dirty="0"/>
            </a:br>
            <a:r>
              <a:rPr lang="en-US" dirty="0"/>
              <a:t>We will learn about software that can help us do search and alignments using a database of sequences. And we will briefly learn about how to interpret results of an alignment.</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20</a:t>
            </a:fld>
            <a:endParaRPr lang="en-US"/>
          </a:p>
        </p:txBody>
      </p:sp>
    </p:spTree>
    <p:extLst>
      <p:ext uri="{BB962C8B-B14F-4D97-AF65-F5344CB8AC3E}">
        <p14:creationId xmlns:p14="http://schemas.microsoft.com/office/powerpoint/2010/main" val="235098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educational background so far? What types of subjects have you pursued and what is your major? What are your near-term plans after your graduations? Tell me about your experience at the ANU so far? What are your learning objectives from this course and what do you think would help you the most for your future plans?</a:t>
            </a:r>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a:t>
            </a:fld>
            <a:endParaRPr lang="en-US"/>
          </a:p>
        </p:txBody>
      </p:sp>
    </p:spTree>
    <p:extLst>
      <p:ext uri="{BB962C8B-B14F-4D97-AF65-F5344CB8AC3E}">
        <p14:creationId xmlns:p14="http://schemas.microsoft.com/office/powerpoint/2010/main" val="410888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Sequence alignments can be divided into two categories; local alignments and global alignments. Local alignments as the name suggests finds local regions of highest similarity between a pair of sequences. Global alignments on the other hand is used for end-to-end alignments. Because local alignments are used for finding similar subsequences between a pair of sequences, it can be used for any two sequences to find conserved subsequences such as exons or motifs between target and the query sequences without a priori knowledge of similarity between two sequences.</a:t>
            </a:r>
          </a:p>
          <a:p>
            <a:endParaRPr lang="en-US" dirty="0"/>
          </a:p>
          <a:p>
            <a:r>
              <a:rPr lang="en-US" dirty="0"/>
              <a:t>Because global alignments are end-to-end, one can use it when there is a priori knowledge of similarity between two sequences such as orthologous gene between human and mouse.</a:t>
            </a:r>
          </a:p>
          <a:p>
            <a:endParaRPr lang="en-US" dirty="0"/>
          </a:p>
          <a:p>
            <a:endParaRPr lang="en-US" dirty="0"/>
          </a:p>
          <a:p>
            <a:endParaRPr lang="en-US" dirty="0"/>
          </a:p>
          <a:p>
            <a:pPr marL="228600" indent="-228600">
              <a:buAutoNum type="arabicPeriod"/>
            </a:pPr>
            <a:r>
              <a:rPr lang="en-AU" dirty="0">
                <a:hlinkClick r:id="rId3"/>
              </a:rPr>
              <a:t>https://en.wikipedia.org/wiki/Sequence_alignment</a:t>
            </a:r>
            <a:endParaRPr lang="en-AU" dirty="0"/>
          </a:p>
          <a:p>
            <a:pPr marL="228600" indent="-228600">
              <a:buAutoNum type="arabicPeriod"/>
            </a:pPr>
            <a:r>
              <a:rPr lang="en-AU" dirty="0">
                <a:hlinkClick r:id="rId4"/>
              </a:rPr>
              <a:t>https://en.wikipedia.org/wiki/Smith%E2%80%93Waterman_algorithm</a:t>
            </a:r>
            <a:endParaRPr lang="en-AU" dirty="0"/>
          </a:p>
          <a:p>
            <a:pPr marL="228600" indent="-228600">
              <a:buAutoNum type="arabicPeriod"/>
            </a:pPr>
            <a:r>
              <a:rPr lang="en-AU" dirty="0">
                <a:hlinkClick r:id="rId5"/>
              </a:rPr>
              <a:t>https://en.wikipedia.org/wiki/Needleman%E2%80%93Wunsch_algorithm</a:t>
            </a:r>
            <a:endParaRPr lang="en-AU"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21</a:t>
            </a:fld>
            <a:endParaRPr lang="en-US"/>
          </a:p>
        </p:txBody>
      </p:sp>
    </p:spTree>
    <p:extLst>
      <p:ext uri="{BB962C8B-B14F-4D97-AF65-F5344CB8AC3E}">
        <p14:creationId xmlns:p14="http://schemas.microsoft.com/office/powerpoint/2010/main" val="309423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Sequence alignments can be divided into two categories; local alignments and global alignments. Local alignments as the name suggests finds local regions of highest similarity between a pair of sequences. Global alignments on the other hand is used for end-to-end alignments. Because local alignments are used for finding similar subsequences between a pair of sequences, it can be used for any two sequences to find conserved subsequences such as exons or motifs between target and the query sequences without a priori knowledge of similarity between two sequences.</a:t>
            </a:r>
          </a:p>
          <a:p>
            <a:endParaRPr lang="en-US" dirty="0"/>
          </a:p>
          <a:p>
            <a:r>
              <a:rPr lang="en-US" dirty="0"/>
              <a:t>Because global alignments are end-to-end, one can use it when there is a priori knowledge of similarity between two sequences such as orthologous gene between human and mouse.</a:t>
            </a:r>
          </a:p>
          <a:p>
            <a:endParaRPr lang="en-US" dirty="0"/>
          </a:p>
          <a:p>
            <a:endParaRPr lang="en-US" dirty="0"/>
          </a:p>
          <a:p>
            <a:endParaRPr lang="en-US" dirty="0"/>
          </a:p>
          <a:p>
            <a:pPr marL="228600" indent="-228600">
              <a:buAutoNum type="arabicPeriod"/>
            </a:pPr>
            <a:r>
              <a:rPr lang="en-AU" dirty="0">
                <a:hlinkClick r:id="rId3"/>
              </a:rPr>
              <a:t>https://en.wikipedia.org/wiki/Sequence_alignment</a:t>
            </a:r>
            <a:endParaRPr lang="en-AU" dirty="0"/>
          </a:p>
          <a:p>
            <a:pPr marL="228600" indent="-228600">
              <a:buAutoNum type="arabicPeriod"/>
            </a:pPr>
            <a:r>
              <a:rPr lang="en-AU" dirty="0">
                <a:hlinkClick r:id="rId4"/>
              </a:rPr>
              <a:t>https://en.wikipedia.org/wiki/Smith%E2%80%93Waterman_algorithm</a:t>
            </a:r>
            <a:endParaRPr lang="en-AU" dirty="0"/>
          </a:p>
          <a:p>
            <a:pPr marL="228600" indent="-228600">
              <a:buAutoNum type="arabicPeriod"/>
            </a:pPr>
            <a:r>
              <a:rPr lang="en-AU" dirty="0">
                <a:hlinkClick r:id="rId5"/>
              </a:rPr>
              <a:t>https://en.wikipedia.org/wiki/Needleman%E2%80%93Wunsch_algorithm</a:t>
            </a:r>
            <a:endParaRPr lang="en-AU"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22</a:t>
            </a:fld>
            <a:endParaRPr lang="en-US"/>
          </a:p>
        </p:txBody>
      </p:sp>
    </p:spTree>
    <p:extLst>
      <p:ext uri="{BB962C8B-B14F-4D97-AF65-F5344CB8AC3E}">
        <p14:creationId xmlns:p14="http://schemas.microsoft.com/office/powerpoint/2010/main" val="307553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local alignments methods can be divided largely into three categories. Dot-matrix, dynamic programming and </a:t>
            </a:r>
            <a:r>
              <a:rPr lang="en-US" i="1" dirty="0"/>
              <a:t>k-</a:t>
            </a:r>
            <a:r>
              <a:rPr lang="en-US" i="1" dirty="0" err="1"/>
              <a:t>mer</a:t>
            </a:r>
            <a:r>
              <a:rPr lang="en-US" i="1" dirty="0"/>
              <a:t> </a:t>
            </a:r>
            <a:r>
              <a:rPr lang="en-US" i="0" dirty="0"/>
              <a:t>based heuristic methods. In dot-matrix method to identify regions of high similarity, a matrix is created. One of the sequences is arranged in the top row and the other sequence is arranged in the first column. Now for each matrix cell, you ask the question if the nucleotide or the amino-acids are identical or not. You score it as 1 if the nucleotide of the column matches with the nucleotide of the row and if it doesn’t match, then you write it as 0. Once the matrix is filled, one can look for diagonally contiguous 1s to identify locally matching sequences. In the example, I have shown here, there are two regions of similarity between the target and the query sequence. This is the most basic form of pairwise alignment. In dot-matrix methods, all matches and mismatches are treated equally, and we can cannot know which alignment is optimal. In this example, there is a 3nt long alignment and a 4 nucleotide long alignments of the query sequence to the target sequence. Both are valid but not locally optimal as they overlap on the query sequence.</a:t>
            </a:r>
          </a:p>
          <a:p>
            <a:endParaRPr lang="en-US" i="0" dirty="0"/>
          </a:p>
        </p:txBody>
      </p:sp>
      <p:sp>
        <p:nvSpPr>
          <p:cNvPr id="4" name="Slide Number Placeholder 3"/>
          <p:cNvSpPr>
            <a:spLocks noGrp="1"/>
          </p:cNvSpPr>
          <p:nvPr>
            <p:ph type="sldNum" sz="quarter" idx="5"/>
          </p:nvPr>
        </p:nvSpPr>
        <p:spPr/>
        <p:txBody>
          <a:bodyPr/>
          <a:lstStyle/>
          <a:p>
            <a:fld id="{E1E10F9D-0CCD-A94C-AF4B-33D69B8FA9E3}" type="slidenum">
              <a:rPr lang="en-US" smtClean="0"/>
              <a:t>23</a:t>
            </a:fld>
            <a:endParaRPr lang="en-US"/>
          </a:p>
        </p:txBody>
      </p:sp>
    </p:spTree>
    <p:extLst>
      <p:ext uri="{BB962C8B-B14F-4D97-AF65-F5344CB8AC3E}">
        <p14:creationId xmlns:p14="http://schemas.microsoft.com/office/powerpoint/2010/main" val="172063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Dynamic programming is way of identifying locally optimal alignments with the highest score. Smith-Waterman algorithm is a version of dynamic programming that is routinely used for pairwise local alignments. Why is this algorithm called dynamic programming? Because it tries to solve the problem of identifying local similarity based on similarity of bases in the local neighborhood. This also starts with a matrix similar to the dot-matrix. The difference is that the first row and the first column are filled with 0 as the values.</a:t>
            </a:r>
          </a:p>
          <a:p>
            <a:r>
              <a:rPr lang="en-US" i="0" dirty="0"/>
              <a:t>The values in each cell is determined by the equation on the right. And for this example, we use the match score of 1, mismatch score of -1, </a:t>
            </a:r>
            <a:r>
              <a:rPr lang="en-US" i="0" dirty="0" err="1"/>
              <a:t>ie</a:t>
            </a:r>
            <a:r>
              <a:rPr lang="en-US" i="0" dirty="0"/>
              <a:t>. penalty of 1. And similarly, gap incurs a score of -2.</a:t>
            </a:r>
          </a:p>
          <a:p>
            <a:endParaRPr lang="en-US" i="0" dirty="0"/>
          </a:p>
          <a:p>
            <a:r>
              <a:rPr lang="en-US" i="0" dirty="0"/>
              <a:t>So we start with the top-leftmost empty cell. For the value of the cell, you want to get the maximum value in the cell following the equation on the right. In its simplest form the equation determines the maximum value in the current cell based on the values in the left diagonal cell, the cell above and the cell on the left. </a:t>
            </a:r>
          </a:p>
          <a:p>
            <a:endParaRPr lang="en-US" i="0" dirty="0"/>
          </a:p>
          <a:p>
            <a:r>
              <a:rPr lang="en-US" i="0" dirty="0"/>
              <a:t>In this example, for the first comparison, the value of the cell diagonally above is 0, so for the first part highlighted in black, we take 0 + 1 because the nucleotides are matching, which gives us 1. We subtract 2 for the brown part of the equation giving us a value of -2. For the blue part we do the same and subtract 2 giving us the value of -2. Out of four values, 1 is the maximum value so we put 1 as the value of the first cell. Similarly, we can keep going and fill up the entire matrix. Once we have filled in the entire matrix, we identify the cell with the maximum value, 4 in this case and trace back up to zero. At the maximum value, we ask the question, which of the nearest neighbor above, on the left or diagonally on the left has the maximum value. We trace back up to zero and identify the alignment.</a:t>
            </a:r>
          </a:p>
          <a:p>
            <a:endParaRPr lang="en-US" i="0" dirty="0"/>
          </a:p>
          <a:p>
            <a:endParaRPr lang="en-US" i="0" dirty="0"/>
          </a:p>
          <a:p>
            <a:r>
              <a:rPr lang="en-AU" dirty="0">
                <a:hlinkClick r:id="rId3"/>
              </a:rPr>
              <a:t>http://rna.informatik.uni-freiburg.de/Teaching/index.jsp?toolName=Smith-Waterman#</a:t>
            </a:r>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24</a:t>
            </a:fld>
            <a:endParaRPr lang="en-US"/>
          </a:p>
        </p:txBody>
      </p:sp>
    </p:spTree>
    <p:extLst>
      <p:ext uri="{BB962C8B-B14F-4D97-AF65-F5344CB8AC3E}">
        <p14:creationId xmlns:p14="http://schemas.microsoft.com/office/powerpoint/2010/main" val="2341582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Pairwise global alignments are similar to the Smith-Waterman algorithm. In fact, Needleman-Wunsch algorithm was first described for similarity and Smith-Waterman algorithm is a variation of the same. The difference between the two is that in global alignments using Needleman-Wunsch algorithm we omit the 0 so that cells can have negative values. The second difference is that unlike smith waterman where tracing starts at the cell with maximum values, tracing begins in this at the bottom right corner.</a:t>
            </a:r>
          </a:p>
        </p:txBody>
      </p:sp>
      <p:sp>
        <p:nvSpPr>
          <p:cNvPr id="4" name="Slide Number Placeholder 3"/>
          <p:cNvSpPr>
            <a:spLocks noGrp="1"/>
          </p:cNvSpPr>
          <p:nvPr>
            <p:ph type="sldNum" sz="quarter" idx="5"/>
          </p:nvPr>
        </p:nvSpPr>
        <p:spPr/>
        <p:txBody>
          <a:bodyPr/>
          <a:lstStyle/>
          <a:p>
            <a:fld id="{E1E10F9D-0CCD-A94C-AF4B-33D69B8FA9E3}" type="slidenum">
              <a:rPr lang="en-US" smtClean="0"/>
              <a:t>25</a:t>
            </a:fld>
            <a:endParaRPr lang="en-US"/>
          </a:p>
        </p:txBody>
      </p:sp>
    </p:spTree>
    <p:extLst>
      <p:ext uri="{BB962C8B-B14F-4D97-AF65-F5344CB8AC3E}">
        <p14:creationId xmlns:p14="http://schemas.microsoft.com/office/powerpoint/2010/main" val="96052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have noticed that for a pairwise local alignment, the idea is to identify locally optimal highest similarity regions. But the problem is quite large. Think about this, if the human genome is printed on a regular A4 sized paper, it spans 130 volumes. And </a:t>
            </a:r>
            <a:r>
              <a:rPr lang="en-US" dirty="0" err="1"/>
              <a:t>Wellcome</a:t>
            </a:r>
            <a:r>
              <a:rPr lang="en-US" dirty="0"/>
              <a:t> Collection has it on display, the book of the human genome. So quite large. Now the problem is that you have sentence that you want to know if it matches anywhere in these books. We can not go check each page at a time and create matrix to find locally optimal sequence alignment. Heuristics have to be applied to speed up the search and alignment process. How can we speed up the alignment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speed up, we can index all words of a fixed length in the target sequence so that we know every location of a word. Now we can ask the question, do I have matching words between my query sequence and the target sequence using these index words. If matches are found, then we can check if the distance between two words found is similar for the query and the target. If the answer is yes, then matches between and around those words can be extended using Smith-Waterman alignments.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all recent algorithms are variations of these basic principle. Create an index of target sequences to reduce search space.</a:t>
            </a:r>
          </a:p>
        </p:txBody>
      </p:sp>
      <p:sp>
        <p:nvSpPr>
          <p:cNvPr id="4" name="Slide Number Placeholder 3"/>
          <p:cNvSpPr>
            <a:spLocks noGrp="1"/>
          </p:cNvSpPr>
          <p:nvPr>
            <p:ph type="sldNum" sz="quarter" idx="5"/>
          </p:nvPr>
        </p:nvSpPr>
        <p:spPr/>
        <p:txBody>
          <a:bodyPr/>
          <a:lstStyle/>
          <a:p>
            <a:fld id="{E1E10F9D-0CCD-A94C-AF4B-33D69B8FA9E3}" type="slidenum">
              <a:rPr lang="en-US" smtClean="0"/>
              <a:t>26</a:t>
            </a:fld>
            <a:endParaRPr lang="en-US"/>
          </a:p>
        </p:txBody>
      </p:sp>
    </p:spTree>
    <p:extLst>
      <p:ext uri="{BB962C8B-B14F-4D97-AF65-F5344CB8AC3E}">
        <p14:creationId xmlns:p14="http://schemas.microsoft.com/office/powerpoint/2010/main" val="85697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important considerations one must understand when using heuristic based methods. These methods may miss some matches and therefore the locally optimal alignment is not guaranteed. Similarly, if the size of the k-</a:t>
            </a:r>
            <a:r>
              <a:rPr lang="en-US" dirty="0" err="1"/>
              <a:t>mer</a:t>
            </a:r>
            <a:r>
              <a:rPr lang="en-US" dirty="0"/>
              <a:t> chosen is too large, it may completely miss some remotely similar sequences.</a:t>
            </a:r>
          </a:p>
          <a:p>
            <a:endParaRPr lang="en-US" dirty="0"/>
          </a:p>
          <a:p>
            <a:r>
              <a:rPr lang="en-US" dirty="0"/>
              <a:t>However, these tradeoffs allows us to scan all of the NCBI database in matter of seconds and therefore they are very fast. There are many software available for pairwise alignments and I encourage you all to read papers that describe these software and the principles of their algorithms from the internet so that you have a good understanding of these methods. It will be important to choose the correct software based on your applications to obtain reliable results fast.</a:t>
            </a:r>
          </a:p>
          <a:p>
            <a:endParaRPr lang="en-US" dirty="0"/>
          </a:p>
          <a:p>
            <a:r>
              <a:rPr lang="en-US" dirty="0"/>
              <a:t>I would also encourage you to read about various statistics used to assign scores for alignments.</a:t>
            </a:r>
          </a:p>
        </p:txBody>
      </p:sp>
      <p:sp>
        <p:nvSpPr>
          <p:cNvPr id="4" name="Slide Number Placeholder 3"/>
          <p:cNvSpPr>
            <a:spLocks noGrp="1"/>
          </p:cNvSpPr>
          <p:nvPr>
            <p:ph type="sldNum" sz="quarter" idx="5"/>
          </p:nvPr>
        </p:nvSpPr>
        <p:spPr/>
        <p:txBody>
          <a:bodyPr/>
          <a:lstStyle/>
          <a:p>
            <a:fld id="{E1E10F9D-0CCD-A94C-AF4B-33D69B8FA9E3}" type="slidenum">
              <a:rPr lang="en-US" smtClean="0"/>
              <a:t>27</a:t>
            </a:fld>
            <a:endParaRPr lang="en-US"/>
          </a:p>
        </p:txBody>
      </p:sp>
    </p:spTree>
    <p:extLst>
      <p:ext uri="{BB962C8B-B14F-4D97-AF65-F5344CB8AC3E}">
        <p14:creationId xmlns:p14="http://schemas.microsoft.com/office/powerpoint/2010/main" val="1084462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Sequence similarity searching as discussed in previous slides is used to identify homologous sequences. It is one of the first, and most informative, steps in any analysis of newly determined sequences. COVID19 sequence was determined to be corona virus sequence based on similarity searches. Similarity can tell us if two sequences have any sub sequences that are similar at a defined level. However, it can not allow us to infer if those two sub sequences are homologous. </a:t>
            </a:r>
          </a:p>
          <a:p>
            <a:endParaRPr lang="en-AU" sz="1200" b="0" i="0" kern="1200" dirty="0">
              <a:solidFill>
                <a:schemeClr val="tx1"/>
              </a:solidFill>
              <a:effectLst/>
              <a:latin typeface="+mn-lt"/>
              <a:ea typeface="+mn-ea"/>
              <a:cs typeface="+mn-cs"/>
            </a:endParaRPr>
          </a:p>
          <a:p>
            <a:r>
              <a:rPr lang="en-AU" dirty="0">
                <a:hlinkClick r:id="rId3"/>
              </a:rPr>
              <a:t>https://www.ncbi.nlm.nih.gov/BLAST/tutorial/Altschul-1.html</a:t>
            </a:r>
            <a:endParaRPr lang="en-AU"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28</a:t>
            </a:fld>
            <a:endParaRPr lang="en-US"/>
          </a:p>
        </p:txBody>
      </p:sp>
    </p:spTree>
    <p:extLst>
      <p:ext uri="{BB962C8B-B14F-4D97-AF65-F5344CB8AC3E}">
        <p14:creationId xmlns:p14="http://schemas.microsoft.com/office/powerpoint/2010/main" val="2331745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29</a:t>
            </a:fld>
            <a:endParaRPr lang="en-US"/>
          </a:p>
        </p:txBody>
      </p:sp>
    </p:spTree>
    <p:extLst>
      <p:ext uri="{BB962C8B-B14F-4D97-AF65-F5344CB8AC3E}">
        <p14:creationId xmlns:p14="http://schemas.microsoft.com/office/powerpoint/2010/main" val="2959462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read about these file formats at your convenience as they will be very useful for you in your </a:t>
            </a:r>
            <a:r>
              <a:rPr lang="en-US"/>
              <a:t>future work.</a:t>
            </a:r>
          </a:p>
        </p:txBody>
      </p:sp>
      <p:sp>
        <p:nvSpPr>
          <p:cNvPr id="4" name="Slide Number Placeholder 3"/>
          <p:cNvSpPr>
            <a:spLocks noGrp="1"/>
          </p:cNvSpPr>
          <p:nvPr>
            <p:ph type="sldNum" sz="quarter" idx="5"/>
          </p:nvPr>
        </p:nvSpPr>
        <p:spPr/>
        <p:txBody>
          <a:bodyPr/>
          <a:lstStyle/>
          <a:p>
            <a:fld id="{E1E10F9D-0CCD-A94C-AF4B-33D69B8FA9E3}" type="slidenum">
              <a:rPr lang="en-US" smtClean="0"/>
              <a:t>30</a:t>
            </a:fld>
            <a:endParaRPr lang="en-US"/>
          </a:p>
        </p:txBody>
      </p:sp>
    </p:spTree>
    <p:extLst>
      <p:ext uri="{BB962C8B-B14F-4D97-AF65-F5344CB8AC3E}">
        <p14:creationId xmlns:p14="http://schemas.microsoft.com/office/powerpoint/2010/main" val="106238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be first talking about the nucleotide sequencing and various technologies available to use for obtaining nucleotide sequence from a given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Nucleotide sequencing is ubiquitous, and it is applied in wide array of domains. Nucleotide sequences are just strings of four characters, A, C, G and T. However, our understanding of their organisation of can provide us with a powerful lens to understand of how life works on earth.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discuss basics of nucleotide sequencing in this lecture and more details will be provided to you in the next lecture by Dr. Yu Lin.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Nucleotide sequences, once collected are systematically managed, shared, curated, and stored to create new knowledge and new information. This process is called annotations and is facilitated by large and small data repositories. It is important that we have a comprehensive understanding of these database which manage nucleotide sequence information. Transparent representation and sharing of information across the world allows us to rapidly learn about the current pandemic and contribute towards lessening the impact of this pandemic.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databases, which store sequence information can be queried using text-based searches. However, their real strength is in allowing us to query sequences using string matching algorithms, also called as sequence alignments in biology. Sequence alignments is one of the most fundamental topic in bioinformatics. Towards the end we will briefly have a look at how sequence alignments is performed in modern biological research to annotate sequences with molecular and evolutionary properties and then subsequently organized in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session will give you a glimpse of both technical and philosophical theories for organizing, analyzing and interpreting nucleotide sequence data to understand evolutionary and molecular biology and its applications in the real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 will be using the COVID19 genome as an example in the beginning, but the concepts and theories are applicable to all organisms with DNA and/or RNA. </a:t>
            </a:r>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3</a:t>
            </a:fld>
            <a:endParaRPr lang="en-US"/>
          </a:p>
        </p:txBody>
      </p:sp>
    </p:spTree>
    <p:extLst>
      <p:ext uri="{BB962C8B-B14F-4D97-AF65-F5344CB8AC3E}">
        <p14:creationId xmlns:p14="http://schemas.microsoft.com/office/powerpoint/2010/main" val="164025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sequencing was first introduced in 1977. Two methods were invented back then. However, due to ease of use and lower use of toxic radioactive materials meant that the Sanger sequencing technology was adopted broadly and the other method sort of died out. Please refer to the Wikipedia page and references thereof for Maxam-Gilbert sequencing.</a:t>
            </a:r>
          </a:p>
          <a:p>
            <a:endParaRPr lang="en-US" dirty="0"/>
          </a:p>
          <a:p>
            <a:r>
              <a:rPr lang="en-US" dirty="0"/>
              <a:t>The innovation in Sanger sequencing was the use of chain terminating nucleotides during PCR reaction. For each DNA molecule that you wanted to sequence, you would set up four separate reactions. In each individual reaction, you would have your normal dNTPs mixed with one of the four chain terminating nucleotide. Once these four separate PCR reactions are complete, you would run the product on a gel. Then, from one of the ends of the gel, you can start compiling a nucleotide sequence for the DNA molecule. For example, in the image here, if we move from the bottom, we will have A, then T, then a series of As, followed by C, T, A an so on. This becomes your nucleotide sequence.</a:t>
            </a:r>
          </a:p>
          <a:p>
            <a:endParaRPr lang="en-US" dirty="0"/>
          </a:p>
          <a:p>
            <a:r>
              <a:rPr lang="en-US" dirty="0"/>
              <a:t>Later on, these gels were replaced by capillaries for PCR product separation. Radioactive material was replaced by fluorophores which allowed for a single reaction instead of four reactions.  And finally, compiling of DNA sequence was performed by computers in an automated manner. </a:t>
            </a:r>
          </a:p>
          <a:p>
            <a:endParaRPr lang="en-US" dirty="0"/>
          </a:p>
          <a:p>
            <a:r>
              <a:rPr lang="en-US" dirty="0"/>
              <a:t>One could resolve 500-1000 bp sequence using this technique with great accuracy. This technique is still considered as the gold standard technique. This technique in an automated manner was used for sequencing many genomes including the human, mice and fly genomes.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4</a:t>
            </a:fld>
            <a:endParaRPr lang="en-US"/>
          </a:p>
        </p:txBody>
      </p:sp>
    </p:spTree>
    <p:extLst>
      <p:ext uri="{BB962C8B-B14F-4D97-AF65-F5344CB8AC3E}">
        <p14:creationId xmlns:p14="http://schemas.microsoft.com/office/powerpoint/2010/main" val="3282434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decade of the 21st century, a giant leap was made whereby high-throughput sequencing was invented. The idea was to replace capillaries with a solid substrate and read the bases as they are added rather than at the end. This is also referred to as sequencing by synthesis.</a:t>
            </a:r>
          </a:p>
          <a:p>
            <a:endParaRPr lang="en-US" dirty="0"/>
          </a:p>
          <a:p>
            <a:r>
              <a:rPr lang="en-US" dirty="0"/>
              <a:t>Illumina’s method is currently the most popular method and widely used method. One of the innovations in Illumina sequencing was the use of bridge amplification of the DNA molecule. In this, on a glass slide, a DNA molecule is first bound. Once bound, in the local area that molecule is amplified over and over and over. This allows of increase in the signal intensity of fluorophore in the local area.</a:t>
            </a:r>
          </a:p>
          <a:p>
            <a:endParaRPr lang="en-US" dirty="0"/>
          </a:p>
          <a:p>
            <a:r>
              <a:rPr lang="en-US" dirty="0"/>
              <a:t>Once you have thousands of identical copies of DNA molecules in one spot, you start the sequencing reaction by adding fluorescent labelled nucleotides. Once the nucleotide is incorporated in the elongating chain, the elongation reaction stops. Then you wash your slide and take the image. Depending on the </a:t>
            </a:r>
            <a:r>
              <a:rPr lang="en-US" dirty="0" err="1"/>
              <a:t>colour</a:t>
            </a:r>
            <a:r>
              <a:rPr lang="en-US" dirty="0"/>
              <a:t> of the fluorophore, you can determine the sequence of the bases as they are added. In this case, T, G and A.</a:t>
            </a:r>
          </a:p>
          <a:p>
            <a:endParaRPr lang="en-US" dirty="0"/>
          </a:p>
          <a:p>
            <a:r>
              <a:rPr lang="en-US" dirty="0"/>
              <a:t>This technique has high accuracy similar to the Sanger sequencing but read lengths are up to 500bp only. For most applications, this is fine.</a:t>
            </a:r>
          </a:p>
          <a:p>
            <a:endParaRPr lang="en-US" dirty="0"/>
          </a:p>
          <a:p>
            <a:r>
              <a:rPr lang="en-US" dirty="0"/>
              <a:t>This technique allowed for projects such as 1000 Genome Project, Genomics England project, Encode project </a:t>
            </a:r>
            <a:r>
              <a:rPr lang="en-US" dirty="0" err="1"/>
              <a:t>etc</a:t>
            </a:r>
            <a:r>
              <a:rPr lang="en-US" dirty="0"/>
              <a:t> for obtained detailed view of genomic variation and their molecular functions.</a:t>
            </a:r>
          </a:p>
        </p:txBody>
      </p:sp>
      <p:sp>
        <p:nvSpPr>
          <p:cNvPr id="4" name="Slide Number Placeholder 3"/>
          <p:cNvSpPr>
            <a:spLocks noGrp="1"/>
          </p:cNvSpPr>
          <p:nvPr>
            <p:ph type="sldNum" sz="quarter" idx="5"/>
          </p:nvPr>
        </p:nvSpPr>
        <p:spPr/>
        <p:txBody>
          <a:bodyPr/>
          <a:lstStyle/>
          <a:p>
            <a:fld id="{E1E10F9D-0CCD-A94C-AF4B-33D69B8FA9E3}" type="slidenum">
              <a:rPr lang="en-US" smtClean="0"/>
              <a:t>5</a:t>
            </a:fld>
            <a:endParaRPr lang="en-US"/>
          </a:p>
        </p:txBody>
      </p:sp>
    </p:spTree>
    <p:extLst>
      <p:ext uri="{BB962C8B-B14F-4D97-AF65-F5344CB8AC3E}">
        <p14:creationId xmlns:p14="http://schemas.microsoft.com/office/powerpoint/2010/main" val="771331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recently, a third generation of sequencers came about. PacBio and the Oxford Nanopore Technology are leading this field. In PacBio, it is sequencing by synthesis, whereby a DNA molecule is fixed to a tiny well. As the new bases with fluorescent tags are added, they emit </a:t>
            </a:r>
            <a:r>
              <a:rPr lang="en-US" dirty="0" err="1"/>
              <a:t>colours</a:t>
            </a:r>
            <a:r>
              <a:rPr lang="en-US" dirty="0"/>
              <a:t> which are recorded in a movie. Then the movie signal is </a:t>
            </a:r>
            <a:r>
              <a:rPr lang="en-US" dirty="0" err="1"/>
              <a:t>deconvulated</a:t>
            </a:r>
            <a:r>
              <a:rPr lang="en-US" dirty="0"/>
              <a:t> to decipher the DNA sequence. Because reaction doesn’t have to be stopped, and DNA molecule is fixed in a place, it allowed for sequence reads up to 50Kilobases. However, accuracy of these reads is about 85%. Meaning, 15 bases out of every 100 will be still be incorrectly read. However, modifications are occurring to this platform and one can now obtain 99% accurate sequence with PacBio platform.</a:t>
            </a:r>
          </a:p>
          <a:p>
            <a:endParaRPr lang="en-US" dirty="0"/>
          </a:p>
          <a:p>
            <a:r>
              <a:rPr lang="en-US" dirty="0"/>
              <a:t>Oxford Nanopore technology reads DNA natively without synthesis process. Here, the DNA molecule is passed through a tiny pore. As the molecule passes through a pore, based on the nucleotides that passed through, there is a difference in electric current potential across the membrane that is recorded. These electric signals are then </a:t>
            </a:r>
            <a:r>
              <a:rPr lang="en-US" dirty="0" err="1"/>
              <a:t>decovulated</a:t>
            </a:r>
            <a:r>
              <a:rPr lang="en-US" dirty="0"/>
              <a:t> to decipher the sequence.</a:t>
            </a:r>
          </a:p>
          <a:p>
            <a:endParaRPr lang="en-US" dirty="0"/>
          </a:p>
          <a:p>
            <a:r>
              <a:rPr lang="en-US" dirty="0"/>
              <a:t>With this technique, the limit is the size of the DNA molecule that you feed in. People have reported obtaining 1 million base pairs of sequence with this technique. Error rates are high with this technique too but rapidly evolving to improve the quality of the sequencing.</a:t>
            </a:r>
          </a:p>
          <a:p>
            <a:endParaRPr lang="en-US" dirty="0"/>
          </a:p>
          <a:p>
            <a:r>
              <a:rPr lang="en-US" dirty="0"/>
              <a:t>This technique is facilitating the next wave of genome sequencing whereby projects such as Earth </a:t>
            </a:r>
            <a:r>
              <a:rPr lang="en-US" dirty="0" err="1"/>
              <a:t>Biogenome</a:t>
            </a:r>
            <a:r>
              <a:rPr lang="en-US" dirty="0"/>
              <a:t> Project where all living things will have their genome sequenced.</a:t>
            </a:r>
          </a:p>
          <a:p>
            <a:endParaRPr lang="en-US" dirty="0"/>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6</a:t>
            </a:fld>
            <a:endParaRPr lang="en-US"/>
          </a:p>
        </p:txBody>
      </p:sp>
    </p:spTree>
    <p:extLst>
      <p:ext uri="{BB962C8B-B14F-4D97-AF65-F5344CB8AC3E}">
        <p14:creationId xmlns:p14="http://schemas.microsoft.com/office/powerpoint/2010/main" val="359362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it comes to the DNA sequencing, the idea is that techniques will evolve and get better over time. They will provide unprecedented view of the living world at a molecular level.</a:t>
            </a:r>
          </a:p>
          <a:p>
            <a:endParaRPr lang="en-US" dirty="0"/>
          </a:p>
          <a:p>
            <a:r>
              <a:rPr lang="en-US" dirty="0"/>
              <a:t>Ewan Birney, who is the director of EMBL-EBI in Europe, once noted to that effect that if you can design your experiment in such a way that final output is a DNA molecule, then you can scale your experiments beyond your imagination.</a:t>
            </a:r>
          </a:p>
          <a:p>
            <a:endParaRPr lang="en-US" dirty="0"/>
          </a:p>
          <a:p>
            <a:r>
              <a:rPr lang="en-US" dirty="0"/>
              <a:t>DNA sequencing is used in applications as wide as health and medicine, environment monitoring, evolutionary studies, molecular biology and even for storing data.</a:t>
            </a:r>
          </a:p>
          <a:p>
            <a:endParaRPr lang="en-US" dirty="0"/>
          </a:p>
          <a:p>
            <a:r>
              <a:rPr lang="en-US" dirty="0"/>
              <a:t>Let’s see how DNA sequencing is employed in the management and understanding of the current COVID-19 pandemic.</a:t>
            </a:r>
          </a:p>
        </p:txBody>
      </p:sp>
      <p:sp>
        <p:nvSpPr>
          <p:cNvPr id="4" name="Slide Number Placeholder 3"/>
          <p:cNvSpPr>
            <a:spLocks noGrp="1"/>
          </p:cNvSpPr>
          <p:nvPr>
            <p:ph type="sldNum" sz="quarter" idx="5"/>
          </p:nvPr>
        </p:nvSpPr>
        <p:spPr/>
        <p:txBody>
          <a:bodyPr/>
          <a:lstStyle/>
          <a:p>
            <a:fld id="{E1E10F9D-0CCD-A94C-AF4B-33D69B8FA9E3}" type="slidenum">
              <a:rPr lang="en-US" smtClean="0"/>
              <a:t>7</a:t>
            </a:fld>
            <a:endParaRPr lang="en-US"/>
          </a:p>
        </p:txBody>
      </p:sp>
    </p:spTree>
    <p:extLst>
      <p:ext uri="{BB962C8B-B14F-4D97-AF65-F5344CB8AC3E}">
        <p14:creationId xmlns:p14="http://schemas.microsoft.com/office/powerpoint/2010/main" val="252162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know that COVID began late last year. The threat of the pandemic was first noticed by WHO on 31</a:t>
            </a:r>
            <a:r>
              <a:rPr lang="en-US" baseline="30000" dirty="0"/>
              <a:t>st</a:t>
            </a:r>
            <a:r>
              <a:rPr lang="en-US" dirty="0"/>
              <a:t> December 2019. Within 11 days, we had the whole genome sequence of the virus that was causing the disease. The research paper for the same was published by the end of February.</a:t>
            </a:r>
          </a:p>
          <a:p>
            <a:endParaRPr lang="en-US" dirty="0"/>
          </a:p>
          <a:p>
            <a:r>
              <a:rPr lang="en-US" dirty="0"/>
              <a:t>In published work, the main findings were that the genome is 29Kb long with 88% similarity to one of the bat derived </a:t>
            </a:r>
            <a:r>
              <a:rPr lang="en-US" dirty="0" err="1"/>
              <a:t>sars</a:t>
            </a:r>
            <a:r>
              <a:rPr lang="en-US" dirty="0"/>
              <a:t> like coronavirus.</a:t>
            </a:r>
          </a:p>
          <a:p>
            <a:endParaRPr lang="en-US" dirty="0"/>
          </a:p>
          <a:p>
            <a:r>
              <a:rPr lang="en-US" dirty="0"/>
              <a:t>Researchers were also able to interpret information from the sequence data to suggest that Angiotensin-converting enzyme 2 receptor may be the binding partner in the human cells for the viral entry.</a:t>
            </a:r>
          </a:p>
          <a:p>
            <a:endParaRPr lang="en-US" dirty="0"/>
          </a:p>
          <a:p>
            <a:r>
              <a:rPr lang="en-US" dirty="0"/>
              <a:t>This is amazing pace of discovery and information sharing. This is made possible by the availability of variety of biomolecular databases.</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8</a:t>
            </a:fld>
            <a:endParaRPr lang="en-US"/>
          </a:p>
        </p:txBody>
      </p:sp>
    </p:spTree>
    <p:extLst>
      <p:ext uri="{BB962C8B-B14F-4D97-AF65-F5344CB8AC3E}">
        <p14:creationId xmlns:p14="http://schemas.microsoft.com/office/powerpoint/2010/main" val="726607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Similar to the corona virus, we know a lot of information about the human genome too.</a:t>
            </a:r>
          </a:p>
          <a:p>
            <a:endParaRPr lang="en-AU"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Human DNA codes for nearly 20000 protein coding genes and about 39000 noncoding genes that include miRNAs, </a:t>
            </a:r>
            <a:r>
              <a:rPr lang="en-US" sz="1200" b="0" i="0" kern="1200" dirty="0" err="1">
                <a:solidFill>
                  <a:schemeClr val="tx1"/>
                </a:solidFill>
                <a:effectLst/>
                <a:latin typeface="+mn-lt"/>
                <a:ea typeface="+mn-ea"/>
                <a:cs typeface="+mn-cs"/>
              </a:rPr>
              <a:t>piRNA</a:t>
            </a:r>
            <a:r>
              <a:rPr lang="en-US" sz="1200" b="0" i="0" kern="1200" dirty="0">
                <a:solidFill>
                  <a:schemeClr val="tx1"/>
                </a:solidFill>
                <a:effectLst/>
                <a:latin typeface="+mn-lt"/>
                <a:ea typeface="+mn-ea"/>
                <a:cs typeface="+mn-cs"/>
              </a:rPr>
              <a:t>, small nucleolar RNAs, tRNAs, rRNA, pseudogenes and so on. Apart from these genes, genome also contains repeat elements. There are nearly 43000 microsatellite repeats, 1.9 million short interspersed nuclear element or in short SINE repeats and 1.6 million LINE repeats. DNA is made up of four sugar bases. A, C, G, &amp; T. These are not uniformly distributed and that there is ~40% GC content in the DNA as opposed to 60% AT content. Then we also know by one estimate that there are 4130 genes with specific mutations that cause a phenotype. Yeast and humans have around 1300 genes that are orthologous, meaning they were present in the common ancestor of yeast and humans and yeast and humans have inherited those genes since the split with yeast. Similarly, as we look at more closely related species such as chimpanzee, we share 17000 orthologous genes. Overall, as you can see, we know a lot of the human genome. Collectively, this information helps us understand the function of the genome at a molecular level. This is just the tip of the iceberg.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similar level of understanding for 10s of thousands of species. Biology is complex and we have done well so far in managing this complex information. There are tons of useful databases that provide in-depth knowledge of the structure and function of the genome and for the next hour or so I will show you what these databases are, how is the information structured in these databases and how to access it, how we have identified these functional properties of the human genome and the sequence of the genome so far.</a:t>
            </a:r>
          </a:p>
          <a:p>
            <a:endParaRPr lang="en-US" dirty="0"/>
          </a:p>
          <a:p>
            <a:endParaRPr lang="en-US" dirty="0"/>
          </a:p>
          <a:p>
            <a:pPr marL="1200150" lvl="2" indent="-285750">
              <a:lnSpc>
                <a:spcPct val="150000"/>
              </a:lnSpc>
              <a:buFont typeface="Arial" panose="020B0604020202020204" pitchFamily="34" charset="0"/>
              <a:buChar char="•"/>
            </a:pPr>
            <a:r>
              <a:rPr lang="en-AU" sz="1600" dirty="0">
                <a:latin typeface="Helvetica" pitchFamily="2" charset="0"/>
              </a:rPr>
              <a:t>2593 genes with one2one orthologs in </a:t>
            </a:r>
            <a:r>
              <a:rPr lang="en-AU" sz="1600" i="1" dirty="0">
                <a:latin typeface="Helvetica" pitchFamily="2" charset="0"/>
              </a:rPr>
              <a:t>C elegans</a:t>
            </a:r>
          </a:p>
          <a:p>
            <a:pPr marL="1200150" lvl="2" indent="-285750">
              <a:lnSpc>
                <a:spcPct val="150000"/>
              </a:lnSpc>
              <a:buFont typeface="Arial" panose="020B0604020202020204" pitchFamily="34" charset="0"/>
              <a:buChar char="•"/>
            </a:pPr>
            <a:r>
              <a:rPr lang="en-AU" sz="1600" dirty="0">
                <a:latin typeface="Helvetica" pitchFamily="2" charset="0"/>
              </a:rPr>
              <a:t>12058 genes with one2one orthologs in chicken</a:t>
            </a:r>
          </a:p>
          <a:p>
            <a:endParaRPr lang="en-US" dirty="0"/>
          </a:p>
        </p:txBody>
      </p:sp>
      <p:sp>
        <p:nvSpPr>
          <p:cNvPr id="4" name="Slide Number Placeholder 3"/>
          <p:cNvSpPr>
            <a:spLocks noGrp="1"/>
          </p:cNvSpPr>
          <p:nvPr>
            <p:ph type="sldNum" sz="quarter" idx="5"/>
          </p:nvPr>
        </p:nvSpPr>
        <p:spPr/>
        <p:txBody>
          <a:bodyPr/>
          <a:lstStyle/>
          <a:p>
            <a:fld id="{E1E10F9D-0CCD-A94C-AF4B-33D69B8FA9E3}" type="slidenum">
              <a:rPr lang="en-US" smtClean="0"/>
              <a:t>9</a:t>
            </a:fld>
            <a:endParaRPr lang="en-US"/>
          </a:p>
        </p:txBody>
      </p:sp>
    </p:spTree>
    <p:extLst>
      <p:ext uri="{BB962C8B-B14F-4D97-AF65-F5344CB8AC3E}">
        <p14:creationId xmlns:p14="http://schemas.microsoft.com/office/powerpoint/2010/main" val="1120061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F5D-6353-C540-815D-9F9D5E2F32E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2D778D9-D951-FA48-88DC-13625FB20B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E28672-E1B8-4643-A3D9-3CA5B2C6DA2A}"/>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16B2F7BF-3DB7-6C4F-868B-ED1C8959D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7CADF-4470-1548-83E2-779B7D241308}"/>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70015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3300-CF87-7A49-8F27-BACF6218FD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FD51A9-ECF6-8B43-AAF3-88D8B2504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727AC-3F17-CE4F-8497-85C1F2BF4A08}"/>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14B5427C-71A3-5947-85A8-012A5114A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42B7E-00CA-AC42-8C00-879AC5204238}"/>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48843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E79BE-E7DF-734B-92AC-579A0BEA0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0964CB-2C56-CD4F-A679-A0B246FF4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9693B-0F84-7E45-BE17-CC3A958576DE}"/>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DC71C929-D8B4-A249-8FF8-3AC228A58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9A41A-EA42-9A4C-A565-A7EAC32A87C1}"/>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74295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992A-93E8-0640-A67A-FEFFF821B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57379-6919-E54A-B9E1-B760DEE890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E7CE4-45E7-6941-B4D2-4FBCAF42636B}"/>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75FD7E2B-C972-FF4B-B992-DA64659E0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57676-2DC5-6248-A1BD-47AFE8F5D6F0}"/>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07617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89A0-FD02-9A4F-ADCC-026414F055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A2687D-6AC4-EE48-91C0-4E280C8C28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08456-5D9F-0F45-BBA6-9A8DDAE97D4F}"/>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459E657D-77A1-8C48-9376-953CF9158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5FD34-B12C-FB40-8A9D-DBB13FEB8FB5}"/>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79215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A1C8-C9DF-9044-A2DE-18D56CD37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235EE-778A-5D49-8A5C-3BFB949E19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056FFA-094E-0C47-B624-36CFA9531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074CE-5BF9-3440-9CEB-56FA5F476C99}"/>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6" name="Footer Placeholder 5">
            <a:extLst>
              <a:ext uri="{FF2B5EF4-FFF2-40B4-BE49-F238E27FC236}">
                <a16:creationId xmlns:a16="http://schemas.microsoft.com/office/drawing/2014/main" id="{7301E3EF-50BC-144B-AF11-1D6D5F822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C9D3A-0F1D-0D43-ACD5-E9041C0F900D}"/>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27329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13BE-73BA-5E44-A0E7-BA1772F7EB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9798E1-8BA4-5A4F-A3E5-692DB798AF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C3A565-9D17-3A44-B5B6-D22A5B8AFF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363B6E-EC58-DB45-88A7-1002DF7C7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91137D-6D7E-4E4A-95D5-553E05951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AE6333-2F38-F346-8DF5-AF1ABE23F224}"/>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8" name="Footer Placeholder 7">
            <a:extLst>
              <a:ext uri="{FF2B5EF4-FFF2-40B4-BE49-F238E27FC236}">
                <a16:creationId xmlns:a16="http://schemas.microsoft.com/office/drawing/2014/main" id="{63B89BA1-FD82-DF40-A881-654ACCD1C7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00B7C-D05E-0349-B51B-6EBFE67BE9C3}"/>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89302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5061-55A1-7848-9691-CCEFC8893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C122E1-52CC-C442-AD06-ED8714D2AE46}"/>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4" name="Footer Placeholder 3">
            <a:extLst>
              <a:ext uri="{FF2B5EF4-FFF2-40B4-BE49-F238E27FC236}">
                <a16:creationId xmlns:a16="http://schemas.microsoft.com/office/drawing/2014/main" id="{D7313F8F-85FD-4B4C-BB3E-A4A1DDBBFE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933243-1452-1D47-A119-00B10175C0F0}"/>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401859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F80C33-0BBC-B64D-AC48-D76C68ADBBCC}"/>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3" name="Footer Placeholder 2">
            <a:extLst>
              <a:ext uri="{FF2B5EF4-FFF2-40B4-BE49-F238E27FC236}">
                <a16:creationId xmlns:a16="http://schemas.microsoft.com/office/drawing/2014/main" id="{BBC8A95C-EADC-A941-B3B0-856A155512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EDF45D-65A6-FE4A-9200-A43EED205983}"/>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360422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005E-4CC7-F145-BBA1-FE5CC778CA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B3A875-8F2B-CE46-9C1E-7D9632D16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218B18-BABC-114E-8B5C-453C832BE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2C48D-8AE2-5646-A989-61549EEF068B}"/>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6" name="Footer Placeholder 5">
            <a:extLst>
              <a:ext uri="{FF2B5EF4-FFF2-40B4-BE49-F238E27FC236}">
                <a16:creationId xmlns:a16="http://schemas.microsoft.com/office/drawing/2014/main" id="{408D7C2E-D9EA-4147-9CA5-5E94AAF4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7D6C6-5B8E-9649-A8A7-08AFF8AF0714}"/>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115663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A183-3BD4-BD47-8B09-4A477F2A4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9A2351-A6C5-ED4C-A91A-F20F3FC0C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3F98F0-5E03-FE45-99EE-2FC26E2F5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B67C2-7882-0940-A53F-6FB20ED1E48D}"/>
              </a:ext>
            </a:extLst>
          </p:cNvPr>
          <p:cNvSpPr>
            <a:spLocks noGrp="1"/>
          </p:cNvSpPr>
          <p:nvPr>
            <p:ph type="dt" sz="half" idx="10"/>
          </p:nvPr>
        </p:nvSpPr>
        <p:spPr/>
        <p:txBody>
          <a:bodyPr/>
          <a:lstStyle/>
          <a:p>
            <a:fld id="{34804319-9967-E941-B506-5F7D9B20BB57}" type="datetimeFigureOut">
              <a:rPr lang="en-US" smtClean="0"/>
              <a:t>7/26/21</a:t>
            </a:fld>
            <a:endParaRPr lang="en-US"/>
          </a:p>
        </p:txBody>
      </p:sp>
      <p:sp>
        <p:nvSpPr>
          <p:cNvPr id="6" name="Footer Placeholder 5">
            <a:extLst>
              <a:ext uri="{FF2B5EF4-FFF2-40B4-BE49-F238E27FC236}">
                <a16:creationId xmlns:a16="http://schemas.microsoft.com/office/drawing/2014/main" id="{6A6BCEA8-9239-AC42-B4F6-85630284D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D2A3C-0999-2343-A1C4-A28494EA8706}"/>
              </a:ext>
            </a:extLst>
          </p:cNvPr>
          <p:cNvSpPr>
            <a:spLocks noGrp="1"/>
          </p:cNvSpPr>
          <p:nvPr>
            <p:ph type="sldNum" sz="quarter" idx="12"/>
          </p:nvPr>
        </p:nvSpPr>
        <p:spPr/>
        <p:txBody>
          <a:bodyPr/>
          <a:lstStyle/>
          <a:p>
            <a:fld id="{C556F287-692C-AA45-9F59-00300A8CEB24}" type="slidenum">
              <a:rPr lang="en-US" smtClean="0"/>
              <a:t>‹#›</a:t>
            </a:fld>
            <a:endParaRPr lang="en-US"/>
          </a:p>
        </p:txBody>
      </p:sp>
    </p:spTree>
    <p:extLst>
      <p:ext uri="{BB962C8B-B14F-4D97-AF65-F5344CB8AC3E}">
        <p14:creationId xmlns:p14="http://schemas.microsoft.com/office/powerpoint/2010/main" val="221089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F15DE4-F987-9E41-8995-7E2D3F696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C30B82A-C4CF-A84D-86E3-99277EA7C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CFF1D9C-F667-B94E-B724-525E827426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04319-9967-E941-B506-5F7D9B20BB57}" type="datetimeFigureOut">
              <a:rPr lang="en-US" smtClean="0"/>
              <a:t>7/26/21</a:t>
            </a:fld>
            <a:endParaRPr lang="en-US"/>
          </a:p>
        </p:txBody>
      </p:sp>
      <p:sp>
        <p:nvSpPr>
          <p:cNvPr id="5" name="Footer Placeholder 4">
            <a:extLst>
              <a:ext uri="{FF2B5EF4-FFF2-40B4-BE49-F238E27FC236}">
                <a16:creationId xmlns:a16="http://schemas.microsoft.com/office/drawing/2014/main" id="{82B98879-F2D3-7E41-9FF4-85EB66A6A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B9DD8-04E1-5543-8D15-6F9D9DE5E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56F287-692C-AA45-9F59-00300A8CEB24}" type="slidenum">
              <a:rPr lang="en-US" smtClean="0"/>
              <a:t>‹#›</a:t>
            </a:fld>
            <a:endParaRPr lang="en-US"/>
          </a:p>
        </p:txBody>
      </p:sp>
    </p:spTree>
    <p:extLst>
      <p:ext uri="{BB962C8B-B14F-4D97-AF65-F5344CB8AC3E}">
        <p14:creationId xmlns:p14="http://schemas.microsoft.com/office/powerpoint/2010/main" val="3903573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genbank/" TargetMode="Externa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ncbi.nlm.nih.gov/Traces/home/" TargetMode="External"/><Relationship Id="rId5" Type="http://schemas.openxmlformats.org/officeDocument/2006/relationships/hyperlink" Target="http://www.ncbi.nlm.nih.gov/sra/" TargetMode="External"/><Relationship Id="rId4" Type="http://schemas.openxmlformats.org/officeDocument/2006/relationships/hyperlink" Target="http://www.insdc.org/"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ncbi.nlm.nih.gov/nucco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www.ncbi.nlm.nih.gov/refseq/abo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user/NLMNIH"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nsembl.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sembl.org/info/website/tutorials/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enome.ucsc.edu/" TargetMode="External"/><Relationship Id="rId7" Type="http://schemas.openxmlformats.org/officeDocument/2006/relationships/hyperlink" Target="https://genome.ucsc.edu/cgi-bin/hgTabl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genome.ucsc.edu/blog/accessing-the-genome-browser-part-3-controlling-the-genome-browser-image/" TargetMode="External"/><Relationship Id="rId5" Type="http://schemas.openxmlformats.org/officeDocument/2006/relationships/hyperlink" Target="http://genome.ucsc.edu/blog/accessing-the-genome-browser-programmatically-part-2-using-the-public-mysql-server-and-gbdb-system/" TargetMode="External"/><Relationship Id="rId4" Type="http://schemas.openxmlformats.org/officeDocument/2006/relationships/hyperlink" Target="http://genome.ucsc.edu/blog/accessing-the-genome-browser-programmatically-part-1-how-to-get-sequence-from-the-ucsc-genome-brows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uniprot.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beagrie.com/static/resource/EBI-impact-report.pdf"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www.bioinf.uni-freiburg.de/Subpages/publications.html?de#Raden-2018-teaching.abstract"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jpe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3.jpeg"/><Relationship Id="rId7" Type="http://schemas.openxmlformats.org/officeDocument/2006/relationships/diagramColors" Target="../diagrams/colors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DNA_sequenc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virtual.anu.edu.au/collections/zpsrgkcbk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ho.int/news-room/detail/29-06-2020-covidtimeli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oi.org/10.1016/S0140-6736(20)30251-8" TargetMode="External"/><Relationship Id="rId4" Type="http://schemas.openxmlformats.org/officeDocument/2006/relationships/hyperlink" Target="https://www-sciencedirect-com.virtual.anu.edu.au/science/journal/01406736/395/1022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asia.ensembl.org/info/website/glossary.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lecules">
            <a:extLst>
              <a:ext uri="{FF2B5EF4-FFF2-40B4-BE49-F238E27FC236}">
                <a16:creationId xmlns:a16="http://schemas.microsoft.com/office/drawing/2014/main" id="{A72BC5B4-ABF1-4A45-AA20-2DFD6C444C01}"/>
              </a:ext>
            </a:extLst>
          </p:cNvPr>
          <p:cNvPicPr>
            <a:picLocks noChangeAspect="1"/>
          </p:cNvPicPr>
          <p:nvPr/>
        </p:nvPicPr>
        <p:blipFill rotWithShape="1">
          <a:blip r:embed="rId3"/>
          <a:srcRect l="3738" r="11888"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8C5DCD-6440-3246-8188-001E505778F3}"/>
              </a:ext>
            </a:extLst>
          </p:cNvPr>
          <p:cNvSpPr>
            <a:spLocks noGrp="1"/>
          </p:cNvSpPr>
          <p:nvPr>
            <p:ph type="ctrTitle"/>
          </p:nvPr>
        </p:nvSpPr>
        <p:spPr>
          <a:xfrm>
            <a:off x="477980" y="1122363"/>
            <a:ext cx="6172201" cy="3204134"/>
          </a:xfrm>
        </p:spPr>
        <p:txBody>
          <a:bodyPr anchor="b">
            <a:normAutofit/>
          </a:bodyPr>
          <a:lstStyle/>
          <a:p>
            <a:pPr algn="l"/>
            <a:r>
              <a:rPr lang="en-AU" sz="4400" dirty="0"/>
              <a:t>Biomolecular databases and nucleotide sequence alignments</a:t>
            </a:r>
            <a:endParaRPr lang="en-US" sz="4400" dirty="0"/>
          </a:p>
        </p:txBody>
      </p:sp>
      <p:sp>
        <p:nvSpPr>
          <p:cNvPr id="3" name="Subtitle 2">
            <a:extLst>
              <a:ext uri="{FF2B5EF4-FFF2-40B4-BE49-F238E27FC236}">
                <a16:creationId xmlns:a16="http://schemas.microsoft.com/office/drawing/2014/main" id="{B21B4FE6-5758-8748-9792-34DDA131E4CB}"/>
              </a:ext>
            </a:extLst>
          </p:cNvPr>
          <p:cNvSpPr>
            <a:spLocks noGrp="1"/>
          </p:cNvSpPr>
          <p:nvPr>
            <p:ph type="subTitle" idx="1"/>
          </p:nvPr>
        </p:nvSpPr>
        <p:spPr>
          <a:xfrm>
            <a:off x="477980" y="4872922"/>
            <a:ext cx="5241176" cy="1208141"/>
          </a:xfrm>
        </p:spPr>
        <p:txBody>
          <a:bodyPr>
            <a:noAutofit/>
          </a:bodyPr>
          <a:lstStyle/>
          <a:p>
            <a:pPr algn="l"/>
            <a:r>
              <a:rPr lang="en-US" sz="1400" dirty="0"/>
              <a:t>Hardip Patel, PhD</a:t>
            </a:r>
          </a:p>
          <a:p>
            <a:pPr algn="l"/>
            <a:r>
              <a:rPr lang="en-US" sz="1400" dirty="0"/>
              <a:t>Bioinformatics Lead, National Centre for Indigenous Genomics</a:t>
            </a:r>
          </a:p>
          <a:p>
            <a:pPr algn="l"/>
            <a:r>
              <a:rPr lang="en-US" sz="1400" dirty="0"/>
              <a:t>Australian National University</a:t>
            </a:r>
          </a:p>
          <a:p>
            <a:pPr algn="l"/>
            <a:r>
              <a:rPr lang="en-US" sz="1400" dirty="0"/>
              <a:t>BIOL8002 – 2021</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5488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C3E7D-72A6-C646-B22B-6A450C288601}"/>
              </a:ext>
            </a:extLst>
          </p:cNvPr>
          <p:cNvSpPr>
            <a:spLocks noGrp="1"/>
          </p:cNvSpPr>
          <p:nvPr>
            <p:ph type="title"/>
          </p:nvPr>
        </p:nvSpPr>
        <p:spPr>
          <a:xfrm>
            <a:off x="358509" y="201182"/>
            <a:ext cx="5003451" cy="1200361"/>
          </a:xfrm>
        </p:spPr>
        <p:txBody>
          <a:bodyPr anchor="b">
            <a:normAutofit/>
          </a:bodyPr>
          <a:lstStyle/>
          <a:p>
            <a:r>
              <a:rPr lang="en-US" sz="2800" dirty="0"/>
              <a:t>Human genome sequencing</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E9A532-BD0D-E44F-A9DA-E2B23E2BBE91}"/>
              </a:ext>
            </a:extLst>
          </p:cNvPr>
          <p:cNvSpPr>
            <a:spLocks noGrp="1"/>
          </p:cNvSpPr>
          <p:nvPr>
            <p:ph idx="1"/>
          </p:nvPr>
        </p:nvSpPr>
        <p:spPr>
          <a:xfrm>
            <a:off x="221951" y="2171630"/>
            <a:ext cx="5307425" cy="3511943"/>
          </a:xfrm>
        </p:spPr>
        <p:txBody>
          <a:bodyPr anchor="ctr">
            <a:noAutofit/>
          </a:bodyPr>
          <a:lstStyle/>
          <a:p>
            <a:pPr>
              <a:lnSpc>
                <a:spcPct val="100000"/>
              </a:lnSpc>
              <a:spcBef>
                <a:spcPts val="600"/>
              </a:spcBef>
            </a:pPr>
            <a:r>
              <a:rPr lang="en-US" sz="1500" dirty="0"/>
              <a:t>Announced in 1990s by NIH and DOE</a:t>
            </a:r>
          </a:p>
          <a:p>
            <a:pPr lvl="1">
              <a:lnSpc>
                <a:spcPct val="100000"/>
              </a:lnSpc>
              <a:spcBef>
                <a:spcPts val="600"/>
              </a:spcBef>
            </a:pPr>
            <a:r>
              <a:rPr lang="en-US" sz="1500" dirty="0"/>
              <a:t>Many countries and companies joined in that decade in the quest of producing the human genome</a:t>
            </a:r>
          </a:p>
          <a:p>
            <a:pPr>
              <a:lnSpc>
                <a:spcPct val="100000"/>
              </a:lnSpc>
              <a:spcBef>
                <a:spcPts val="600"/>
              </a:spcBef>
            </a:pPr>
            <a:r>
              <a:rPr lang="en-US" sz="1500" dirty="0"/>
              <a:t>Celera produced 27.27 million DNA reads</a:t>
            </a:r>
          </a:p>
          <a:p>
            <a:pPr>
              <a:lnSpc>
                <a:spcPct val="100000"/>
              </a:lnSpc>
              <a:spcBef>
                <a:spcPts val="600"/>
              </a:spcBef>
            </a:pPr>
            <a:r>
              <a:rPr lang="en-US" sz="1500" dirty="0"/>
              <a:t>IHGSC produced sequence data from 29298 overlapping BAC clones (about 7x coverage)</a:t>
            </a:r>
          </a:p>
          <a:p>
            <a:pPr>
              <a:lnSpc>
                <a:spcPct val="100000"/>
              </a:lnSpc>
              <a:spcBef>
                <a:spcPts val="600"/>
              </a:spcBef>
            </a:pPr>
            <a:r>
              <a:rPr lang="en-US" sz="1500" dirty="0"/>
              <a:t>Two important principles</a:t>
            </a:r>
          </a:p>
          <a:p>
            <a:pPr lvl="1">
              <a:lnSpc>
                <a:spcPct val="100000"/>
              </a:lnSpc>
              <a:spcBef>
                <a:spcPts val="600"/>
              </a:spcBef>
            </a:pPr>
            <a:r>
              <a:rPr lang="en-US" sz="1500" dirty="0"/>
              <a:t>Collaboration open to any center in any nation</a:t>
            </a:r>
          </a:p>
          <a:p>
            <a:pPr lvl="1">
              <a:lnSpc>
                <a:spcPct val="100000"/>
              </a:lnSpc>
              <a:spcBef>
                <a:spcPts val="600"/>
              </a:spcBef>
            </a:pPr>
            <a:r>
              <a:rPr lang="en-US" sz="1500" dirty="0"/>
              <a:t>Genomic sequence data be made publicly available within 24 hours of assembly</a:t>
            </a:r>
          </a:p>
          <a:p>
            <a:pPr marL="0" indent="0">
              <a:lnSpc>
                <a:spcPct val="100000"/>
              </a:lnSpc>
              <a:spcBef>
                <a:spcPts val="600"/>
              </a:spcBef>
              <a:buNone/>
            </a:pPr>
            <a:endParaRPr lang="en-US" sz="1500" dirty="0"/>
          </a:p>
          <a:p>
            <a:pPr marL="0" indent="0">
              <a:lnSpc>
                <a:spcPct val="100000"/>
              </a:lnSpc>
              <a:spcBef>
                <a:spcPts val="600"/>
              </a:spcBef>
              <a:buNone/>
            </a:pPr>
            <a:r>
              <a:rPr lang="en-US" sz="1500" dirty="0"/>
              <a:t>200 centers, large volume of data</a:t>
            </a:r>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28CE58-1214-9A4B-8FA8-80A8FA492988}"/>
              </a:ext>
            </a:extLst>
          </p:cNvPr>
          <p:cNvPicPr>
            <a:picLocks noChangeAspect="1"/>
          </p:cNvPicPr>
          <p:nvPr/>
        </p:nvPicPr>
        <p:blipFill>
          <a:blip r:embed="rId3"/>
          <a:stretch>
            <a:fillRect/>
          </a:stretch>
        </p:blipFill>
        <p:spPr>
          <a:xfrm>
            <a:off x="6262724" y="284439"/>
            <a:ext cx="5284210" cy="5324142"/>
          </a:xfrm>
          <a:prstGeom prst="rect">
            <a:avLst/>
          </a:prstGeom>
        </p:spPr>
      </p:pic>
      <p:sp>
        <p:nvSpPr>
          <p:cNvPr id="5" name="Rectangle 4">
            <a:extLst>
              <a:ext uri="{FF2B5EF4-FFF2-40B4-BE49-F238E27FC236}">
                <a16:creationId xmlns:a16="http://schemas.microsoft.com/office/drawing/2014/main" id="{2AA5013F-7B4F-EB45-A48F-56DA1CC6460B}"/>
              </a:ext>
            </a:extLst>
          </p:cNvPr>
          <p:cNvSpPr/>
          <p:nvPr/>
        </p:nvSpPr>
        <p:spPr>
          <a:xfrm>
            <a:off x="6168034" y="5786060"/>
            <a:ext cx="5530655" cy="400110"/>
          </a:xfrm>
          <a:prstGeom prst="rect">
            <a:avLst/>
          </a:prstGeom>
        </p:spPr>
        <p:txBody>
          <a:bodyPr wrap="square">
            <a:spAutoFit/>
          </a:bodyPr>
          <a:lstStyle/>
          <a:p>
            <a:pPr>
              <a:spcAft>
                <a:spcPts val="600"/>
              </a:spcAft>
            </a:pPr>
            <a:r>
              <a:rPr lang="en-AU" sz="1000" dirty="0">
                <a:solidFill>
                  <a:srgbClr val="000000"/>
                </a:solidFill>
                <a:latin typeface="Helvetica" pitchFamily="2" charset="0"/>
              </a:rPr>
              <a:t>International Human Genome Sequencing Consortium. Initial sequencing and analysis of the human genome. </a:t>
            </a:r>
            <a:r>
              <a:rPr lang="en-AU" sz="1000" i="1" dirty="0">
                <a:solidFill>
                  <a:srgbClr val="000000"/>
                </a:solidFill>
                <a:latin typeface="Helvetica" pitchFamily="2" charset="0"/>
              </a:rPr>
              <a:t>Nature</a:t>
            </a:r>
            <a:r>
              <a:rPr lang="en-AU" sz="1000" dirty="0">
                <a:solidFill>
                  <a:srgbClr val="000000"/>
                </a:solidFill>
                <a:latin typeface="Helvetica" pitchFamily="2" charset="0"/>
              </a:rPr>
              <a:t> </a:t>
            </a:r>
            <a:r>
              <a:rPr lang="en-AU" sz="1000" b="1" dirty="0">
                <a:solidFill>
                  <a:srgbClr val="000000"/>
                </a:solidFill>
                <a:latin typeface="Helvetica" pitchFamily="2" charset="0"/>
              </a:rPr>
              <a:t>409,</a:t>
            </a:r>
            <a:r>
              <a:rPr lang="en-AU" sz="1000" dirty="0">
                <a:solidFill>
                  <a:srgbClr val="000000"/>
                </a:solidFill>
                <a:latin typeface="Helvetica" pitchFamily="2" charset="0"/>
              </a:rPr>
              <a:t> 863 (2001). All rights reserved</a:t>
            </a:r>
            <a:endParaRPr lang="en-US" sz="1000" dirty="0">
              <a:latin typeface="Helvetica" pitchFamily="2" charset="0"/>
            </a:endParaRPr>
          </a:p>
        </p:txBody>
      </p:sp>
      <p:sp>
        <p:nvSpPr>
          <p:cNvPr id="10" name="TextBox 9">
            <a:extLst>
              <a:ext uri="{FF2B5EF4-FFF2-40B4-BE49-F238E27FC236}">
                <a16:creationId xmlns:a16="http://schemas.microsoft.com/office/drawing/2014/main" id="{4CDC1152-EC94-1742-AEAE-CE5C134B76FC}"/>
              </a:ext>
            </a:extLst>
          </p:cNvPr>
          <p:cNvSpPr txBox="1"/>
          <p:nvPr/>
        </p:nvSpPr>
        <p:spPr>
          <a:xfrm>
            <a:off x="8257115" y="752628"/>
            <a:ext cx="2994731" cy="461665"/>
          </a:xfrm>
          <a:prstGeom prst="rect">
            <a:avLst/>
          </a:prstGeom>
          <a:noFill/>
        </p:spPr>
        <p:txBody>
          <a:bodyPr wrap="none" rtlCol="0">
            <a:spAutoFit/>
          </a:bodyPr>
          <a:lstStyle/>
          <a:p>
            <a:pPr>
              <a:spcAft>
                <a:spcPts val="600"/>
              </a:spcAft>
            </a:pPr>
            <a:r>
              <a:rPr lang="en-US" sz="2400" dirty="0">
                <a:latin typeface="Helvetica" pitchFamily="2" charset="0"/>
              </a:rPr>
              <a:t>Shotgun sequencing</a:t>
            </a:r>
            <a:endParaRPr lang="en-US" sz="2400">
              <a:latin typeface="Helvetica" pitchFamily="2" charset="0"/>
            </a:endParaRPr>
          </a:p>
        </p:txBody>
      </p:sp>
    </p:spTree>
    <p:extLst>
      <p:ext uri="{BB962C8B-B14F-4D97-AF65-F5344CB8AC3E}">
        <p14:creationId xmlns:p14="http://schemas.microsoft.com/office/powerpoint/2010/main" val="127774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47CEA-5B7A-0344-8C95-4292C4C74D70}"/>
              </a:ext>
            </a:extLst>
          </p:cNvPr>
          <p:cNvSpPr>
            <a:spLocks noGrp="1"/>
          </p:cNvSpPr>
          <p:nvPr>
            <p:ph type="title"/>
          </p:nvPr>
        </p:nvSpPr>
        <p:spPr>
          <a:xfrm>
            <a:off x="594360" y="640263"/>
            <a:ext cx="5239512" cy="1344975"/>
          </a:xfrm>
        </p:spPr>
        <p:txBody>
          <a:bodyPr>
            <a:normAutofit/>
          </a:bodyPr>
          <a:lstStyle/>
          <a:p>
            <a:r>
              <a:rPr lang="en-US" sz="3200" dirty="0">
                <a:solidFill>
                  <a:schemeClr val="bg1"/>
                </a:solidFill>
              </a:rPr>
              <a:t>GenBank®</a:t>
            </a:r>
            <a:br>
              <a:rPr lang="en-US" sz="2200" dirty="0">
                <a:solidFill>
                  <a:schemeClr val="bg1"/>
                </a:solidFill>
              </a:rPr>
            </a:br>
            <a:r>
              <a:rPr lang="en-AU" sz="2200" dirty="0">
                <a:solidFill>
                  <a:schemeClr val="bg1"/>
                </a:solidFill>
                <a:hlinkClick r:id="rId3">
                  <a:extLst>
                    <a:ext uri="{A12FA001-AC4F-418D-AE19-62706E023703}">
                      <ahyp:hlinkClr xmlns:ahyp="http://schemas.microsoft.com/office/drawing/2018/hyperlinkcolor" val="tx"/>
                    </a:ext>
                  </a:extLst>
                </a:hlinkClick>
              </a:rPr>
              <a:t>https://www.ncbi.nlm.nih.gov/genbank/</a:t>
            </a:r>
            <a:endParaRPr lang="en-US" sz="2200" dirty="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F07D8-EBE2-ED47-8745-DD150D6DB360}"/>
              </a:ext>
            </a:extLst>
          </p:cNvPr>
          <p:cNvSpPr>
            <a:spLocks noGrp="1"/>
          </p:cNvSpPr>
          <p:nvPr>
            <p:ph idx="1"/>
          </p:nvPr>
        </p:nvSpPr>
        <p:spPr>
          <a:xfrm>
            <a:off x="586434" y="2160836"/>
            <a:ext cx="5235490" cy="3773010"/>
          </a:xfrm>
        </p:spPr>
        <p:txBody>
          <a:bodyPr>
            <a:noAutofit/>
          </a:bodyPr>
          <a:lstStyle/>
          <a:p>
            <a:r>
              <a:rPr lang="en-US" sz="1600" dirty="0">
                <a:solidFill>
                  <a:schemeClr val="bg1"/>
                </a:solidFill>
              </a:rPr>
              <a:t>Established in 1982</a:t>
            </a:r>
          </a:p>
          <a:p>
            <a:r>
              <a:rPr lang="en-AU" sz="1600" dirty="0">
                <a:solidFill>
                  <a:schemeClr val="bg1"/>
                </a:solidFill>
              </a:rPr>
              <a:t>International Nucleotide Sequence Database Collaboration (</a:t>
            </a:r>
            <a:r>
              <a:rPr lang="en-AU" sz="1600" dirty="0">
                <a:solidFill>
                  <a:schemeClr val="bg1"/>
                </a:solidFill>
                <a:hlinkClick r:id="rId4">
                  <a:extLst>
                    <a:ext uri="{A12FA001-AC4F-418D-AE19-62706E023703}">
                      <ahyp:hlinkClr xmlns:ahyp="http://schemas.microsoft.com/office/drawing/2018/hyperlinkcolor" val="tx"/>
                    </a:ext>
                  </a:extLst>
                </a:hlinkClick>
              </a:rPr>
              <a:t>INSDC</a:t>
            </a:r>
            <a:r>
              <a:rPr lang="en-AU" sz="1600" dirty="0">
                <a:solidFill>
                  <a:schemeClr val="bg1"/>
                </a:solidFill>
              </a:rPr>
              <a:t>)</a:t>
            </a:r>
          </a:p>
          <a:p>
            <a:pPr lvl="1"/>
            <a:r>
              <a:rPr lang="en-AU" sz="1600" dirty="0">
                <a:solidFill>
                  <a:schemeClr val="bg1"/>
                </a:solidFill>
              </a:rPr>
              <a:t>DNA </a:t>
            </a:r>
            <a:r>
              <a:rPr lang="en-AU" sz="1600" dirty="0" err="1">
                <a:solidFill>
                  <a:schemeClr val="bg1"/>
                </a:solidFill>
              </a:rPr>
              <a:t>DataBank</a:t>
            </a:r>
            <a:r>
              <a:rPr lang="en-AU" sz="1600" dirty="0">
                <a:solidFill>
                  <a:schemeClr val="bg1"/>
                </a:solidFill>
              </a:rPr>
              <a:t> of Japan (DDBJ)</a:t>
            </a:r>
          </a:p>
          <a:p>
            <a:pPr lvl="1"/>
            <a:r>
              <a:rPr lang="en-AU" sz="1600" dirty="0">
                <a:solidFill>
                  <a:schemeClr val="bg1"/>
                </a:solidFill>
              </a:rPr>
              <a:t>European Nucleotide Archive (ENA)</a:t>
            </a:r>
          </a:p>
          <a:p>
            <a:pPr lvl="1"/>
            <a:r>
              <a:rPr lang="en-AU" sz="1600" dirty="0">
                <a:solidFill>
                  <a:schemeClr val="bg1"/>
                </a:solidFill>
              </a:rPr>
              <a:t>GenBank at NCBI</a:t>
            </a:r>
          </a:p>
          <a:p>
            <a:r>
              <a:rPr lang="en-AU" sz="1600" dirty="0">
                <a:solidFill>
                  <a:schemeClr val="bg1"/>
                </a:solidFill>
              </a:rPr>
              <a:t>All data without any restrictions on use</a:t>
            </a:r>
          </a:p>
          <a:p>
            <a:r>
              <a:rPr lang="en-AU" sz="1600" dirty="0">
                <a:solidFill>
                  <a:schemeClr val="bg1"/>
                </a:solidFill>
              </a:rPr>
              <a:t>New release every two months</a:t>
            </a:r>
          </a:p>
          <a:p>
            <a:r>
              <a:rPr lang="en-AU" sz="1600" dirty="0">
                <a:solidFill>
                  <a:schemeClr val="bg1"/>
                </a:solidFill>
              </a:rPr>
              <a:t>8.6x10</a:t>
            </a:r>
            <a:r>
              <a:rPr lang="en-AU" sz="1600" baseline="30000" dirty="0">
                <a:solidFill>
                  <a:schemeClr val="bg1"/>
                </a:solidFill>
              </a:rPr>
              <a:t>11</a:t>
            </a:r>
            <a:r>
              <a:rPr lang="en-AU" sz="1600" dirty="0">
                <a:solidFill>
                  <a:schemeClr val="bg1"/>
                </a:solidFill>
              </a:rPr>
              <a:t> bases in 2.3x10</a:t>
            </a:r>
            <a:r>
              <a:rPr lang="en-AU" sz="1600" baseline="30000" dirty="0">
                <a:solidFill>
                  <a:schemeClr val="bg1"/>
                </a:solidFill>
              </a:rPr>
              <a:t>8 </a:t>
            </a:r>
            <a:r>
              <a:rPr lang="en-AU" sz="1600" dirty="0">
                <a:solidFill>
                  <a:schemeClr val="bg1"/>
                </a:solidFill>
              </a:rPr>
              <a:t>sequences</a:t>
            </a:r>
            <a:endParaRPr lang="en-AU" sz="1600" baseline="30000" dirty="0">
              <a:solidFill>
                <a:schemeClr val="bg1"/>
              </a:solidFill>
            </a:endParaRPr>
          </a:p>
          <a:p>
            <a:r>
              <a:rPr lang="en-AU" sz="1600" dirty="0">
                <a:solidFill>
                  <a:schemeClr val="bg1"/>
                </a:solidFill>
              </a:rPr>
              <a:t>“an annotated collection”</a:t>
            </a:r>
          </a:p>
          <a:p>
            <a:r>
              <a:rPr lang="en-AU" sz="1600" dirty="0">
                <a:solidFill>
                  <a:schemeClr val="bg1"/>
                </a:solidFill>
              </a:rPr>
              <a:t>Sequence Read Archive (</a:t>
            </a:r>
            <a:r>
              <a:rPr lang="en-AU" sz="1600" dirty="0">
                <a:solidFill>
                  <a:schemeClr val="bg1"/>
                </a:solidFill>
                <a:hlinkClick r:id="rId5">
                  <a:extLst>
                    <a:ext uri="{A12FA001-AC4F-418D-AE19-62706E023703}">
                      <ahyp:hlinkClr xmlns:ahyp="http://schemas.microsoft.com/office/drawing/2018/hyperlinkcolor" val="tx"/>
                    </a:ext>
                  </a:extLst>
                </a:hlinkClick>
              </a:rPr>
              <a:t>SRA</a:t>
            </a:r>
            <a:r>
              <a:rPr lang="en-AU" sz="1600" dirty="0">
                <a:solidFill>
                  <a:schemeClr val="bg1"/>
                </a:solidFill>
              </a:rPr>
              <a:t>) and </a:t>
            </a:r>
            <a:r>
              <a:rPr lang="en-AU" sz="1600" dirty="0">
                <a:solidFill>
                  <a:schemeClr val="bg1"/>
                </a:solidFill>
                <a:hlinkClick r:id="rId6">
                  <a:extLst>
                    <a:ext uri="{A12FA001-AC4F-418D-AE19-62706E023703}">
                      <ahyp:hlinkClr xmlns:ahyp="http://schemas.microsoft.com/office/drawing/2018/hyperlinkcolor" val="tx"/>
                    </a:ext>
                  </a:extLst>
                </a:hlinkClick>
              </a:rPr>
              <a:t>Trace Archive</a:t>
            </a:r>
            <a:endParaRPr lang="en-AU" sz="1600" dirty="0">
              <a:solidFill>
                <a:schemeClr val="bg1"/>
              </a:solidFill>
            </a:endParaRPr>
          </a:p>
          <a:p>
            <a:pPr lvl="1"/>
            <a:r>
              <a:rPr lang="en-AU" sz="1600" dirty="0">
                <a:solidFill>
                  <a:schemeClr val="bg1"/>
                </a:solidFill>
              </a:rPr>
              <a:t>55.36x10</a:t>
            </a:r>
            <a:r>
              <a:rPr lang="en-AU" sz="1600" baseline="30000" dirty="0">
                <a:solidFill>
                  <a:schemeClr val="bg1"/>
                </a:solidFill>
              </a:rPr>
              <a:t>15</a:t>
            </a:r>
            <a:r>
              <a:rPr lang="en-AU" sz="1600" dirty="0">
                <a:solidFill>
                  <a:schemeClr val="bg1"/>
                </a:solidFill>
              </a:rPr>
              <a:t> bases</a:t>
            </a:r>
          </a:p>
          <a:p>
            <a:pPr lvl="1"/>
            <a:r>
              <a:rPr lang="en-AU" sz="1600" dirty="0">
                <a:solidFill>
                  <a:schemeClr val="bg1"/>
                </a:solidFill>
              </a:rPr>
              <a:t>Not mirrored</a:t>
            </a:r>
          </a:p>
        </p:txBody>
      </p:sp>
      <p:sp>
        <p:nvSpPr>
          <p:cNvPr id="5" name="TextBox 4">
            <a:extLst>
              <a:ext uri="{FF2B5EF4-FFF2-40B4-BE49-F238E27FC236}">
                <a16:creationId xmlns:a16="http://schemas.microsoft.com/office/drawing/2014/main" id="{29EFFD47-275D-CE41-97A4-FAA8063E3531}"/>
              </a:ext>
            </a:extLst>
          </p:cNvPr>
          <p:cNvSpPr txBox="1"/>
          <p:nvPr/>
        </p:nvSpPr>
        <p:spPr>
          <a:xfrm>
            <a:off x="6604000" y="3082334"/>
            <a:ext cx="5334000" cy="2970044"/>
          </a:xfrm>
          <a:prstGeom prst="rect">
            <a:avLst/>
          </a:prstGeom>
          <a:noFill/>
        </p:spPr>
        <p:txBody>
          <a:bodyPr wrap="square" rtlCol="0">
            <a:spAutoFit/>
          </a:bodyPr>
          <a:lstStyle/>
          <a:p>
            <a:pPr>
              <a:spcAft>
                <a:spcPts val="600"/>
              </a:spcAft>
            </a:pPr>
            <a:r>
              <a:rPr lang="en-US" dirty="0">
                <a:latin typeface="Helvetica" pitchFamily="2" charset="0"/>
              </a:rPr>
              <a:t>NOTES:</a:t>
            </a:r>
          </a:p>
          <a:p>
            <a:pPr>
              <a:spcAft>
                <a:spcPts val="600"/>
              </a:spcAft>
            </a:pPr>
            <a:endParaRPr lang="en-US" dirty="0">
              <a:latin typeface="Helvetica" pitchFamily="2" charset="0"/>
            </a:endParaRPr>
          </a:p>
          <a:p>
            <a:pPr marL="342900" indent="-342900">
              <a:spcAft>
                <a:spcPts val="600"/>
              </a:spcAft>
              <a:buAutoNum type="arabicPeriod"/>
            </a:pPr>
            <a:r>
              <a:rPr lang="en-US" dirty="0">
                <a:latin typeface="Helvetica" pitchFamily="2" charset="0"/>
              </a:rPr>
              <a:t>Scientific publications require data to be deposited in public repository</a:t>
            </a:r>
          </a:p>
          <a:p>
            <a:pPr marL="342900" indent="-342900">
              <a:spcAft>
                <a:spcPts val="600"/>
              </a:spcAft>
              <a:buAutoNum type="arabicPeriod"/>
            </a:pPr>
            <a:r>
              <a:rPr lang="en-US" dirty="0">
                <a:latin typeface="Helvetica" pitchFamily="2" charset="0"/>
              </a:rPr>
              <a:t>China National </a:t>
            </a:r>
            <a:r>
              <a:rPr lang="en-US" dirty="0" err="1">
                <a:latin typeface="Helvetica" pitchFamily="2" charset="0"/>
              </a:rPr>
              <a:t>GeneBank</a:t>
            </a:r>
            <a:r>
              <a:rPr lang="en-US" dirty="0">
                <a:latin typeface="Helvetica" pitchFamily="2" charset="0"/>
              </a:rPr>
              <a:t> is not a signatory of the INSDC</a:t>
            </a:r>
          </a:p>
          <a:p>
            <a:pPr marL="342900" indent="-342900">
              <a:spcAft>
                <a:spcPts val="600"/>
              </a:spcAft>
              <a:buAutoNum type="arabicPeriod"/>
            </a:pPr>
            <a:r>
              <a:rPr lang="en-US" dirty="0">
                <a:latin typeface="Helvetica" pitchFamily="2" charset="0"/>
              </a:rPr>
              <a:t>Other wealthy nations such as Australia, New Zealand, and Canada are also not signatory</a:t>
            </a:r>
          </a:p>
          <a:p>
            <a:pPr marL="342900" indent="-342900">
              <a:spcAft>
                <a:spcPts val="600"/>
              </a:spcAft>
              <a:buAutoNum type="arabicPeriod"/>
            </a:pPr>
            <a:r>
              <a:rPr lang="en-US" dirty="0">
                <a:latin typeface="Helvetica" pitchFamily="2" charset="0"/>
              </a:rPr>
              <a:t>Sovereign risk to the data</a:t>
            </a:r>
          </a:p>
        </p:txBody>
      </p:sp>
      <p:pic>
        <p:nvPicPr>
          <p:cNvPr id="7" name="Picture 6" descr="Chart&#10;&#10;Description automatically generated with medium confidence">
            <a:extLst>
              <a:ext uri="{FF2B5EF4-FFF2-40B4-BE49-F238E27FC236}">
                <a16:creationId xmlns:a16="http://schemas.microsoft.com/office/drawing/2014/main" id="{0323C2DE-C699-9A43-84BF-640C2CD6CB9A}"/>
              </a:ext>
            </a:extLst>
          </p:cNvPr>
          <p:cNvPicPr>
            <a:picLocks noChangeAspect="1"/>
          </p:cNvPicPr>
          <p:nvPr/>
        </p:nvPicPr>
        <p:blipFill>
          <a:blip r:embed="rId7"/>
          <a:stretch>
            <a:fillRect/>
          </a:stretch>
        </p:blipFill>
        <p:spPr>
          <a:xfrm>
            <a:off x="6518458" y="805622"/>
            <a:ext cx="5337158" cy="1802352"/>
          </a:xfrm>
          <a:prstGeom prst="rect">
            <a:avLst/>
          </a:prstGeom>
        </p:spPr>
      </p:pic>
    </p:spTree>
    <p:extLst>
      <p:ext uri="{BB962C8B-B14F-4D97-AF65-F5344CB8AC3E}">
        <p14:creationId xmlns:p14="http://schemas.microsoft.com/office/powerpoint/2010/main" val="359209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196A4-1940-2642-A96B-137C2EC8BAA4}"/>
              </a:ext>
            </a:extLst>
          </p:cNvPr>
          <p:cNvSpPr>
            <a:spLocks noGrp="1"/>
          </p:cNvSpPr>
          <p:nvPr>
            <p:ph type="title"/>
          </p:nvPr>
        </p:nvSpPr>
        <p:spPr>
          <a:xfrm>
            <a:off x="635000" y="640823"/>
            <a:ext cx="3418659" cy="5583148"/>
          </a:xfrm>
        </p:spPr>
        <p:txBody>
          <a:bodyPr anchor="ctr">
            <a:normAutofit/>
          </a:bodyPr>
          <a:lstStyle/>
          <a:p>
            <a:r>
              <a:rPr lang="en-US" sz="5400" dirty="0"/>
              <a:t>Data retrieval</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46DB9D7-DBC2-4C5C-84E7-7C357F9D0B74}"/>
              </a:ext>
            </a:extLst>
          </p:cNvPr>
          <p:cNvGraphicFramePr>
            <a:graphicFrameLocks noGrp="1"/>
          </p:cNvGraphicFramePr>
          <p:nvPr>
            <p:ph idx="1"/>
            <p:extLst>
              <p:ext uri="{D42A27DB-BD31-4B8C-83A1-F6EECF244321}">
                <p14:modId xmlns:p14="http://schemas.microsoft.com/office/powerpoint/2010/main" val="221906935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8245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a:xfrm>
            <a:off x="648929" y="629266"/>
            <a:ext cx="3505495" cy="1622321"/>
          </a:xfrm>
        </p:spPr>
        <p:txBody>
          <a:bodyPr>
            <a:normAutofit/>
          </a:bodyPr>
          <a:lstStyle/>
          <a:p>
            <a:r>
              <a:rPr lang="en-US" sz="4100"/>
              <a:t>Redundancy in GenBank®</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a:xfrm>
            <a:off x="0" y="2438400"/>
            <a:ext cx="4639056" cy="3785419"/>
          </a:xfrm>
        </p:spPr>
        <p:txBody>
          <a:bodyPr>
            <a:normAutofit/>
          </a:bodyPr>
          <a:lstStyle/>
          <a:p>
            <a:pPr>
              <a:lnSpc>
                <a:spcPct val="100000"/>
              </a:lnSpc>
              <a:spcBef>
                <a:spcPts val="1200"/>
              </a:spcBef>
            </a:pPr>
            <a:r>
              <a:rPr lang="en-US" sz="1800" dirty="0"/>
              <a:t>BRCA2 mRNA example</a:t>
            </a:r>
          </a:p>
          <a:p>
            <a:pPr>
              <a:lnSpc>
                <a:spcPct val="100000"/>
              </a:lnSpc>
              <a:spcBef>
                <a:spcPts val="1200"/>
              </a:spcBef>
            </a:pPr>
            <a:r>
              <a:rPr lang="en-AU" sz="1800" dirty="0">
                <a:hlinkClick r:id="rId3"/>
              </a:rPr>
              <a:t>https://www.ncbi.nlm.nih.gov/nuccore</a:t>
            </a:r>
            <a:endParaRPr lang="en-US" sz="1800" dirty="0"/>
          </a:p>
          <a:p>
            <a:pPr>
              <a:lnSpc>
                <a:spcPct val="100000"/>
              </a:lnSpc>
              <a:spcBef>
                <a:spcPts val="1200"/>
              </a:spcBef>
            </a:pPr>
            <a:r>
              <a:rPr lang="en-US" sz="1800" dirty="0"/>
              <a:t>"BRCA2"[All Fields] AND "Homo sapiens"[Organism] AND "</a:t>
            </a:r>
            <a:r>
              <a:rPr lang="en-US" sz="1800" dirty="0" err="1"/>
              <a:t>biomol</a:t>
            </a:r>
            <a:r>
              <a:rPr lang="en-US" sz="1800" dirty="0"/>
              <a:t> </a:t>
            </a:r>
            <a:r>
              <a:rPr lang="en-US" sz="1800" dirty="0" err="1"/>
              <a:t>mrna</a:t>
            </a:r>
            <a:r>
              <a:rPr lang="en-US" sz="1800" dirty="0"/>
              <a:t>"[Properties] </a:t>
            </a:r>
          </a:p>
          <a:p>
            <a:pPr>
              <a:lnSpc>
                <a:spcPct val="100000"/>
              </a:lnSpc>
              <a:spcBef>
                <a:spcPts val="1200"/>
              </a:spcBef>
            </a:pPr>
            <a:r>
              <a:rPr lang="en-US" sz="1800" dirty="0"/>
              <a:t>Multiple records are present in GenBank</a:t>
            </a:r>
          </a:p>
          <a:p>
            <a:pPr>
              <a:lnSpc>
                <a:spcPct val="100000"/>
              </a:lnSpc>
              <a:spcBef>
                <a:spcPts val="1200"/>
              </a:spcBef>
            </a:pPr>
            <a:r>
              <a:rPr lang="en-US" sz="1800" dirty="0"/>
              <a:t>Data owned by original submitter and cannot be modified</a:t>
            </a:r>
          </a:p>
          <a:p>
            <a:pPr marL="285750" lvl="1" indent="-285750">
              <a:lnSpc>
                <a:spcPct val="100000"/>
              </a:lnSpc>
              <a:spcBef>
                <a:spcPts val="1200"/>
              </a:spcBef>
            </a:pPr>
            <a:endParaRPr lang="en-US" sz="1800" dirty="0"/>
          </a:p>
        </p:txBody>
      </p:sp>
      <p:sp>
        <p:nvSpPr>
          <p:cNvPr id="14"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32D0E84F-F9CD-5A42-8E6E-BEE2DC38DCF5}"/>
              </a:ext>
            </a:extLst>
          </p:cNvPr>
          <p:cNvPicPr>
            <a:picLocks noChangeAspect="1"/>
          </p:cNvPicPr>
          <p:nvPr/>
        </p:nvPicPr>
        <p:blipFill>
          <a:blip r:embed="rId4"/>
          <a:stretch>
            <a:fillRect/>
          </a:stretch>
        </p:blipFill>
        <p:spPr>
          <a:xfrm>
            <a:off x="5347054" y="1676400"/>
            <a:ext cx="6107064" cy="3717792"/>
          </a:xfrm>
          <a:prstGeom prst="rect">
            <a:avLst/>
          </a:prstGeom>
        </p:spPr>
      </p:pic>
    </p:spTree>
    <p:extLst>
      <p:ext uri="{BB962C8B-B14F-4D97-AF65-F5344CB8AC3E}">
        <p14:creationId xmlns:p14="http://schemas.microsoft.com/office/powerpoint/2010/main" val="398156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F2687-6EB3-104A-85D6-ACB45429DB3B}"/>
              </a:ext>
            </a:extLst>
          </p:cNvPr>
          <p:cNvSpPr>
            <a:spLocks noGrp="1"/>
          </p:cNvSpPr>
          <p:nvPr>
            <p:ph type="title"/>
          </p:nvPr>
        </p:nvSpPr>
        <p:spPr>
          <a:xfrm>
            <a:off x="1043631" y="809898"/>
            <a:ext cx="9942716" cy="1554480"/>
          </a:xfrm>
        </p:spPr>
        <p:txBody>
          <a:bodyPr anchor="ctr">
            <a:normAutofit/>
          </a:bodyPr>
          <a:lstStyle/>
          <a:p>
            <a:r>
              <a:rPr lang="en-US" sz="4800"/>
              <a:t>RefSeq: derived database</a:t>
            </a:r>
          </a:p>
        </p:txBody>
      </p:sp>
      <p:sp>
        <p:nvSpPr>
          <p:cNvPr id="3" name="Content Placeholder 2">
            <a:extLst>
              <a:ext uri="{FF2B5EF4-FFF2-40B4-BE49-F238E27FC236}">
                <a16:creationId xmlns:a16="http://schemas.microsoft.com/office/drawing/2014/main" id="{F4F0475A-93AA-C541-B0BA-BB2F2F225F50}"/>
              </a:ext>
            </a:extLst>
          </p:cNvPr>
          <p:cNvSpPr>
            <a:spLocks noGrp="1"/>
          </p:cNvSpPr>
          <p:nvPr>
            <p:ph idx="1"/>
          </p:nvPr>
        </p:nvSpPr>
        <p:spPr>
          <a:xfrm>
            <a:off x="640079" y="2886080"/>
            <a:ext cx="10907487" cy="3227160"/>
          </a:xfrm>
        </p:spPr>
        <p:txBody>
          <a:bodyPr anchor="ctr">
            <a:normAutofit/>
          </a:bodyPr>
          <a:lstStyle/>
          <a:p>
            <a:pPr>
              <a:spcBef>
                <a:spcPts val="600"/>
              </a:spcBef>
              <a:spcAft>
                <a:spcPts val="600"/>
              </a:spcAft>
            </a:pPr>
            <a:r>
              <a:rPr lang="en-US" sz="2200" dirty="0">
                <a:hlinkClick r:id="rId3"/>
              </a:rPr>
              <a:t>RefSeq database</a:t>
            </a:r>
            <a:r>
              <a:rPr lang="en-US" sz="2200" dirty="0"/>
              <a:t>, USA</a:t>
            </a:r>
          </a:p>
          <a:p>
            <a:pPr>
              <a:spcBef>
                <a:spcPts val="600"/>
              </a:spcBef>
              <a:spcAft>
                <a:spcPts val="600"/>
              </a:spcAft>
            </a:pPr>
            <a:r>
              <a:rPr lang="en-US" sz="2200" i="1" dirty="0"/>
              <a:t>“</a:t>
            </a:r>
            <a:r>
              <a:rPr lang="en-AU" sz="2200" i="1" dirty="0"/>
              <a:t>comprehensive, integrated, non-redundant, well-annotated set of sequences”</a:t>
            </a:r>
          </a:p>
          <a:p>
            <a:pPr>
              <a:spcBef>
                <a:spcPts val="600"/>
              </a:spcBef>
              <a:spcAft>
                <a:spcPts val="600"/>
              </a:spcAft>
            </a:pPr>
            <a:r>
              <a:rPr lang="en-AU" sz="2200" i="1" dirty="0"/>
              <a:t>Represent</a:t>
            </a:r>
            <a:r>
              <a:rPr lang="en-AU" sz="2200" dirty="0"/>
              <a:t> genomic DNA, transcripts, and proteins</a:t>
            </a:r>
          </a:p>
          <a:p>
            <a:pPr>
              <a:spcBef>
                <a:spcPts val="600"/>
              </a:spcBef>
              <a:spcAft>
                <a:spcPts val="600"/>
              </a:spcAft>
            </a:pPr>
            <a:r>
              <a:rPr lang="en-AU" sz="2200" b="1" i="1" dirty="0"/>
              <a:t>Curated </a:t>
            </a:r>
            <a:r>
              <a:rPr lang="en-AU" sz="2200" dirty="0"/>
              <a:t>by NCBI staff and collaborators</a:t>
            </a:r>
          </a:p>
          <a:p>
            <a:pPr>
              <a:spcBef>
                <a:spcPts val="600"/>
              </a:spcBef>
              <a:spcAft>
                <a:spcPts val="600"/>
              </a:spcAft>
            </a:pPr>
            <a:r>
              <a:rPr lang="en-AU" sz="2200" dirty="0"/>
              <a:t>Reflect </a:t>
            </a:r>
            <a:r>
              <a:rPr lang="en-AU" sz="2200" b="1" i="1" dirty="0"/>
              <a:t>current knowledge</a:t>
            </a:r>
            <a:r>
              <a:rPr lang="en-AU" sz="2200" b="1" dirty="0"/>
              <a:t> </a:t>
            </a:r>
            <a:r>
              <a:rPr lang="en-AU" sz="2200" dirty="0"/>
              <a:t>of sequence data and biology</a:t>
            </a:r>
          </a:p>
          <a:p>
            <a:pPr>
              <a:spcBef>
                <a:spcPts val="600"/>
              </a:spcBef>
              <a:spcAft>
                <a:spcPts val="600"/>
              </a:spcAft>
            </a:pPr>
            <a:r>
              <a:rPr lang="en-AU" sz="2200" dirty="0"/>
              <a:t>Records </a:t>
            </a:r>
            <a:r>
              <a:rPr lang="en-AU" sz="2200" b="1" i="1" dirty="0"/>
              <a:t>owned</a:t>
            </a:r>
            <a:r>
              <a:rPr lang="en-AU" sz="2200" dirty="0"/>
              <a:t> by NCBI</a:t>
            </a:r>
          </a:p>
          <a:p>
            <a:pPr>
              <a:spcBef>
                <a:spcPts val="600"/>
              </a:spcBef>
              <a:spcAft>
                <a:spcPts val="600"/>
              </a:spcAft>
            </a:pPr>
            <a:r>
              <a:rPr lang="en-AU" sz="2200" dirty="0"/>
              <a:t>NCBI video library: </a:t>
            </a:r>
            <a:r>
              <a:rPr lang="en-AU" sz="2200" dirty="0">
                <a:hlinkClick r:id="rId4"/>
              </a:rPr>
              <a:t>https://www.youtube.com/user/NLMNIH</a:t>
            </a:r>
            <a:endParaRPr lang="en-AU"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13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a:xfrm>
            <a:off x="1043631" y="809898"/>
            <a:ext cx="9942716" cy="1554480"/>
          </a:xfrm>
        </p:spPr>
        <p:txBody>
          <a:bodyPr anchor="ctr">
            <a:normAutofit/>
          </a:bodyPr>
          <a:lstStyle/>
          <a:p>
            <a:r>
              <a:rPr lang="en-US" sz="4800"/>
              <a:t>Ensembl: derived database </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a:xfrm>
            <a:off x="640080" y="2492699"/>
            <a:ext cx="10907486" cy="3992613"/>
          </a:xfrm>
        </p:spPr>
        <p:txBody>
          <a:bodyPr anchor="ctr">
            <a:noAutofit/>
          </a:bodyPr>
          <a:lstStyle/>
          <a:p>
            <a:pPr>
              <a:lnSpc>
                <a:spcPct val="100000"/>
              </a:lnSpc>
              <a:spcBef>
                <a:spcPts val="600"/>
              </a:spcBef>
            </a:pPr>
            <a:r>
              <a:rPr lang="en-AU" sz="2200" dirty="0">
                <a:hlinkClick r:id="rId3"/>
              </a:rPr>
              <a:t>http://www.ensembl.org</a:t>
            </a:r>
            <a:r>
              <a:rPr lang="en-AU" sz="2200" dirty="0"/>
              <a:t>, EMBL-EBI, Europe</a:t>
            </a:r>
          </a:p>
          <a:p>
            <a:pPr>
              <a:lnSpc>
                <a:spcPct val="100000"/>
              </a:lnSpc>
              <a:spcBef>
                <a:spcPts val="600"/>
              </a:spcBef>
            </a:pPr>
            <a:r>
              <a:rPr lang="en-AU" sz="2200" dirty="0"/>
              <a:t>Video tutorials can be found at </a:t>
            </a:r>
            <a:r>
              <a:rPr lang="en-AU" sz="2200" dirty="0">
                <a:hlinkClick r:id="rId4"/>
              </a:rPr>
              <a:t>https://ensembl.org/info/website/tutorials/index.html</a:t>
            </a:r>
            <a:endParaRPr lang="en-AU" sz="2200" dirty="0"/>
          </a:p>
          <a:p>
            <a:pPr>
              <a:lnSpc>
                <a:spcPct val="100000"/>
              </a:lnSpc>
              <a:spcBef>
                <a:spcPts val="600"/>
              </a:spcBef>
            </a:pPr>
            <a:r>
              <a:rPr lang="en-AU" sz="2200" dirty="0"/>
              <a:t>Automatically </a:t>
            </a:r>
            <a:r>
              <a:rPr lang="en-AU" sz="2200" b="1" i="1" dirty="0"/>
              <a:t>annotate</a:t>
            </a:r>
            <a:r>
              <a:rPr lang="en-AU" sz="2200" dirty="0"/>
              <a:t> the genome</a:t>
            </a:r>
          </a:p>
          <a:p>
            <a:pPr>
              <a:lnSpc>
                <a:spcPct val="100000"/>
              </a:lnSpc>
              <a:spcBef>
                <a:spcPts val="600"/>
              </a:spcBef>
            </a:pPr>
            <a:r>
              <a:rPr lang="en-AU" sz="2200" b="1" i="1" dirty="0"/>
              <a:t>Integrate</a:t>
            </a:r>
            <a:r>
              <a:rPr lang="en-AU" sz="2200" dirty="0"/>
              <a:t> with other available biological data </a:t>
            </a:r>
          </a:p>
          <a:p>
            <a:pPr>
              <a:lnSpc>
                <a:spcPct val="100000"/>
              </a:lnSpc>
              <a:spcBef>
                <a:spcPts val="600"/>
              </a:spcBef>
            </a:pPr>
            <a:r>
              <a:rPr lang="en-AU" sz="2200" dirty="0"/>
              <a:t>Publicly available via </a:t>
            </a:r>
            <a:r>
              <a:rPr lang="en-AU" sz="2200" b="1" i="1" dirty="0"/>
              <a:t>the web</a:t>
            </a:r>
          </a:p>
          <a:p>
            <a:pPr>
              <a:lnSpc>
                <a:spcPct val="100000"/>
              </a:lnSpc>
              <a:spcBef>
                <a:spcPts val="600"/>
              </a:spcBef>
            </a:pPr>
            <a:r>
              <a:rPr lang="en-AU" sz="2200" b="1" i="1" dirty="0"/>
              <a:t>Comparative genomics </a:t>
            </a:r>
            <a:r>
              <a:rPr lang="en-AU" sz="2200" dirty="0"/>
              <a:t>is strength</a:t>
            </a:r>
          </a:p>
          <a:p>
            <a:pPr>
              <a:lnSpc>
                <a:spcPct val="100000"/>
              </a:lnSpc>
              <a:spcBef>
                <a:spcPts val="600"/>
              </a:spcBef>
            </a:pPr>
            <a:r>
              <a:rPr lang="en-AU" sz="2200" b="1" i="1" dirty="0"/>
              <a:t>Annotations can be different</a:t>
            </a:r>
            <a:r>
              <a:rPr lang="en-AU" sz="2200" dirty="0"/>
              <a:t> between </a:t>
            </a:r>
            <a:r>
              <a:rPr lang="en-AU" sz="2200" dirty="0" err="1"/>
              <a:t>RefSeq</a:t>
            </a:r>
            <a:r>
              <a:rPr lang="en-AU" sz="2200" dirty="0"/>
              <a:t> and </a:t>
            </a:r>
            <a:r>
              <a:rPr lang="en-AU" sz="2200" dirty="0" err="1"/>
              <a:t>Ensembl</a:t>
            </a:r>
            <a:endParaRPr lang="en-AU" sz="2200" dirty="0"/>
          </a:p>
          <a:p>
            <a:pPr>
              <a:lnSpc>
                <a:spcPct val="100000"/>
              </a:lnSpc>
              <a:spcBef>
                <a:spcPts val="600"/>
              </a:spcBef>
            </a:pPr>
            <a:r>
              <a:rPr lang="en-AU" sz="2200" dirty="0"/>
              <a:t>Direct access to </a:t>
            </a:r>
            <a:r>
              <a:rPr lang="en-AU" sz="2200" b="1" i="1" dirty="0" err="1"/>
              <a:t>mysql</a:t>
            </a:r>
            <a:r>
              <a:rPr lang="en-AU" sz="2200" b="1" i="1" dirty="0"/>
              <a:t> databases</a:t>
            </a:r>
          </a:p>
          <a:p>
            <a:pPr>
              <a:lnSpc>
                <a:spcPct val="100000"/>
              </a:lnSpc>
              <a:spcBef>
                <a:spcPts val="600"/>
              </a:spcBef>
            </a:pPr>
            <a:r>
              <a:rPr lang="en-AU" sz="2200" b="1" i="1" dirty="0"/>
              <a:t>Extensive Perl and </a:t>
            </a:r>
            <a:r>
              <a:rPr lang="en-AU" sz="2200" b="1" i="1" dirty="0" err="1"/>
              <a:t>BioMart</a:t>
            </a:r>
            <a:r>
              <a:rPr lang="en-AU" sz="2200" b="1" i="1" dirty="0"/>
              <a:t> API </a:t>
            </a:r>
            <a:r>
              <a:rPr lang="en-AU" sz="2200" dirty="0"/>
              <a:t>for interacting with underlying </a:t>
            </a:r>
            <a:r>
              <a:rPr lang="en-AU" sz="2200" dirty="0" err="1"/>
              <a:t>mysql</a:t>
            </a:r>
            <a:r>
              <a:rPr lang="en-AU" sz="2200" dirty="0"/>
              <a:t> database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71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DB25A-49D4-414A-BDEF-8D67C6D52FB3}"/>
              </a:ext>
            </a:extLst>
          </p:cNvPr>
          <p:cNvSpPr>
            <a:spLocks noGrp="1"/>
          </p:cNvSpPr>
          <p:nvPr>
            <p:ph type="title"/>
          </p:nvPr>
        </p:nvSpPr>
        <p:spPr>
          <a:xfrm>
            <a:off x="1043631" y="809898"/>
            <a:ext cx="9942716" cy="1554480"/>
          </a:xfrm>
        </p:spPr>
        <p:txBody>
          <a:bodyPr anchor="ctr">
            <a:normAutofit/>
          </a:bodyPr>
          <a:lstStyle/>
          <a:p>
            <a:r>
              <a:rPr lang="en-US" sz="4800"/>
              <a:t>UCSC Genome Browser: derived database</a:t>
            </a:r>
          </a:p>
        </p:txBody>
      </p:sp>
      <p:sp>
        <p:nvSpPr>
          <p:cNvPr id="3" name="Content Placeholder 2">
            <a:extLst>
              <a:ext uri="{FF2B5EF4-FFF2-40B4-BE49-F238E27FC236}">
                <a16:creationId xmlns:a16="http://schemas.microsoft.com/office/drawing/2014/main" id="{9954177F-B6F9-BB4D-BE6A-6DC77832D535}"/>
              </a:ext>
            </a:extLst>
          </p:cNvPr>
          <p:cNvSpPr>
            <a:spLocks noGrp="1"/>
          </p:cNvSpPr>
          <p:nvPr>
            <p:ph idx="1"/>
          </p:nvPr>
        </p:nvSpPr>
        <p:spPr>
          <a:xfrm>
            <a:off x="640079" y="2787601"/>
            <a:ext cx="10907487" cy="3456439"/>
          </a:xfrm>
        </p:spPr>
        <p:txBody>
          <a:bodyPr anchor="ctr">
            <a:noAutofit/>
          </a:bodyPr>
          <a:lstStyle/>
          <a:p>
            <a:pPr>
              <a:spcBef>
                <a:spcPts val="600"/>
              </a:spcBef>
            </a:pPr>
            <a:r>
              <a:rPr lang="en-AU" sz="2200" dirty="0">
                <a:hlinkClick r:id="rId3"/>
              </a:rPr>
              <a:t>https://genome.ucsc.edu/</a:t>
            </a:r>
            <a:r>
              <a:rPr lang="en-AU" sz="2200" dirty="0"/>
              <a:t>, University of California Santa Cruz</a:t>
            </a:r>
          </a:p>
          <a:p>
            <a:pPr>
              <a:spcBef>
                <a:spcPts val="600"/>
              </a:spcBef>
            </a:pPr>
            <a:r>
              <a:rPr lang="en-AU" sz="2200" dirty="0"/>
              <a:t>Similar to </a:t>
            </a:r>
            <a:r>
              <a:rPr lang="en-AU" sz="2200" dirty="0" err="1"/>
              <a:t>Ensembl</a:t>
            </a:r>
            <a:r>
              <a:rPr lang="en-AU" sz="2200" dirty="0"/>
              <a:t> in many respect</a:t>
            </a:r>
          </a:p>
          <a:p>
            <a:pPr>
              <a:spcBef>
                <a:spcPts val="600"/>
              </a:spcBef>
            </a:pPr>
            <a:r>
              <a:rPr lang="en-AU" sz="2200" dirty="0"/>
              <a:t>Three part blog post for accessing data programmatically</a:t>
            </a:r>
          </a:p>
          <a:p>
            <a:pPr lvl="1">
              <a:spcBef>
                <a:spcPts val="600"/>
              </a:spcBef>
            </a:pPr>
            <a:r>
              <a:rPr lang="en-AU" sz="2200" dirty="0">
                <a:hlinkClick r:id="rId4"/>
              </a:rPr>
              <a:t>Part 1</a:t>
            </a:r>
            <a:r>
              <a:rPr lang="en-AU" sz="2200" dirty="0"/>
              <a:t>, </a:t>
            </a:r>
            <a:r>
              <a:rPr lang="en-AU" sz="2200" dirty="0">
                <a:hlinkClick r:id="rId5"/>
              </a:rPr>
              <a:t>Part 2</a:t>
            </a:r>
            <a:r>
              <a:rPr lang="en-AU" sz="2200" dirty="0"/>
              <a:t>, and </a:t>
            </a:r>
            <a:r>
              <a:rPr lang="en-AU" sz="2200" dirty="0">
                <a:hlinkClick r:id="rId6"/>
              </a:rPr>
              <a:t>Part 3</a:t>
            </a:r>
            <a:endParaRPr lang="en-AU" sz="2200" dirty="0"/>
          </a:p>
          <a:p>
            <a:pPr>
              <a:spcBef>
                <a:spcPts val="600"/>
              </a:spcBef>
            </a:pPr>
            <a:r>
              <a:rPr lang="en-AU" sz="2200" dirty="0"/>
              <a:t>Easy to use for user supplied data using tracks</a:t>
            </a:r>
          </a:p>
          <a:p>
            <a:pPr>
              <a:spcBef>
                <a:spcPts val="600"/>
              </a:spcBef>
            </a:pPr>
            <a:r>
              <a:rPr lang="en-AU" sz="2200" dirty="0"/>
              <a:t>Shows many experiments that can be switched on and off easily as tracks</a:t>
            </a:r>
          </a:p>
          <a:p>
            <a:pPr>
              <a:spcBef>
                <a:spcPts val="600"/>
              </a:spcBef>
            </a:pPr>
            <a:r>
              <a:rPr lang="en-AU" sz="2200" dirty="0"/>
              <a:t>Offers </a:t>
            </a:r>
            <a:r>
              <a:rPr lang="en-AU" sz="2200" dirty="0" err="1"/>
              <a:t>mysql</a:t>
            </a:r>
            <a:r>
              <a:rPr lang="en-AU" sz="2200" dirty="0"/>
              <a:t> database access</a:t>
            </a:r>
          </a:p>
          <a:p>
            <a:pPr>
              <a:spcBef>
                <a:spcPts val="600"/>
              </a:spcBef>
            </a:pPr>
            <a:r>
              <a:rPr lang="en-AU" sz="2200" dirty="0"/>
              <a:t>Very fast high similarity sequence search using BLAT tool</a:t>
            </a:r>
          </a:p>
          <a:p>
            <a:pPr>
              <a:spcBef>
                <a:spcPts val="600"/>
              </a:spcBef>
            </a:pPr>
            <a:r>
              <a:rPr lang="en-AU" sz="2200" dirty="0"/>
              <a:t>Selective export of data as per the user requirement using </a:t>
            </a:r>
            <a:r>
              <a:rPr lang="en-AU" sz="2200" dirty="0">
                <a:hlinkClick r:id="rId7"/>
              </a:rPr>
              <a:t>Table Browser</a:t>
            </a:r>
            <a:endParaRPr lang="en-AU"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20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39532A-9837-6444-98D7-C49004CB1BC4}"/>
              </a:ext>
            </a:extLst>
          </p:cNvPr>
          <p:cNvSpPr>
            <a:spLocks noGrp="1"/>
          </p:cNvSpPr>
          <p:nvPr>
            <p:ph type="title"/>
          </p:nvPr>
        </p:nvSpPr>
        <p:spPr>
          <a:xfrm>
            <a:off x="1043631" y="809898"/>
            <a:ext cx="9942716" cy="1554480"/>
          </a:xfrm>
        </p:spPr>
        <p:txBody>
          <a:bodyPr anchor="ctr">
            <a:normAutofit/>
          </a:bodyPr>
          <a:lstStyle/>
          <a:p>
            <a:r>
              <a:rPr lang="en-US" sz="4800"/>
              <a:t>UniProt: derived database</a:t>
            </a:r>
          </a:p>
        </p:txBody>
      </p:sp>
      <p:sp>
        <p:nvSpPr>
          <p:cNvPr id="3" name="Content Placeholder 2">
            <a:extLst>
              <a:ext uri="{FF2B5EF4-FFF2-40B4-BE49-F238E27FC236}">
                <a16:creationId xmlns:a16="http://schemas.microsoft.com/office/drawing/2014/main" id="{397623B0-FC8C-DE43-87D4-80B213291EF9}"/>
              </a:ext>
            </a:extLst>
          </p:cNvPr>
          <p:cNvSpPr>
            <a:spLocks noGrp="1"/>
          </p:cNvSpPr>
          <p:nvPr>
            <p:ph idx="1"/>
          </p:nvPr>
        </p:nvSpPr>
        <p:spPr>
          <a:xfrm>
            <a:off x="640080" y="2508070"/>
            <a:ext cx="10907486" cy="3634110"/>
          </a:xfrm>
        </p:spPr>
        <p:txBody>
          <a:bodyPr anchor="ctr">
            <a:noAutofit/>
          </a:bodyPr>
          <a:lstStyle/>
          <a:p>
            <a:pPr>
              <a:spcBef>
                <a:spcPts val="600"/>
              </a:spcBef>
            </a:pPr>
            <a:r>
              <a:rPr lang="en-AU" sz="2200" dirty="0"/>
              <a:t>The Universal Protein Resource, </a:t>
            </a:r>
            <a:r>
              <a:rPr lang="en-AU" sz="2200" dirty="0">
                <a:hlinkClick r:id="rId3"/>
              </a:rPr>
              <a:t>https://www.uniprot.org</a:t>
            </a:r>
            <a:endParaRPr lang="en-AU" sz="2200" dirty="0"/>
          </a:p>
          <a:p>
            <a:pPr>
              <a:spcBef>
                <a:spcPts val="600"/>
              </a:spcBef>
            </a:pPr>
            <a:r>
              <a:rPr lang="en-AU" sz="2200" dirty="0"/>
              <a:t>Comprehensive resource for protein sequence and annotations</a:t>
            </a:r>
          </a:p>
          <a:p>
            <a:pPr>
              <a:spcBef>
                <a:spcPts val="600"/>
              </a:spcBef>
            </a:pPr>
            <a:r>
              <a:rPr lang="en-AU" sz="2200" dirty="0" err="1"/>
              <a:t>UniProtKB</a:t>
            </a:r>
            <a:r>
              <a:rPr lang="en-AU" sz="2200" dirty="0"/>
              <a:t>/Swiss-</a:t>
            </a:r>
            <a:r>
              <a:rPr lang="en-AU" sz="2200" dirty="0" err="1"/>
              <a:t>Prot</a:t>
            </a:r>
            <a:r>
              <a:rPr lang="en-AU" sz="2200" dirty="0"/>
              <a:t> (reviewed)</a:t>
            </a:r>
          </a:p>
          <a:p>
            <a:pPr lvl="1">
              <a:spcBef>
                <a:spcPts val="600"/>
              </a:spcBef>
            </a:pPr>
            <a:r>
              <a:rPr lang="en-AU" sz="2200" dirty="0"/>
              <a:t>manually annotated</a:t>
            </a:r>
          </a:p>
          <a:p>
            <a:pPr lvl="1">
              <a:spcBef>
                <a:spcPts val="600"/>
              </a:spcBef>
            </a:pPr>
            <a:r>
              <a:rPr lang="en-AU" sz="2200" dirty="0"/>
              <a:t>experimental results, computed features and scientific conclusions</a:t>
            </a:r>
          </a:p>
          <a:p>
            <a:pPr>
              <a:spcBef>
                <a:spcPts val="600"/>
              </a:spcBef>
            </a:pPr>
            <a:r>
              <a:rPr lang="en-AU" sz="2200" dirty="0" err="1"/>
              <a:t>UniProtKB</a:t>
            </a:r>
            <a:r>
              <a:rPr lang="en-AU" sz="2200" dirty="0"/>
              <a:t>/</a:t>
            </a:r>
            <a:r>
              <a:rPr lang="en-AU" sz="2200" dirty="0" err="1"/>
              <a:t>TrEMBL</a:t>
            </a:r>
            <a:r>
              <a:rPr lang="en-AU" sz="2200" dirty="0"/>
              <a:t> (unreviewed)</a:t>
            </a:r>
          </a:p>
          <a:p>
            <a:pPr lvl="1">
              <a:spcBef>
                <a:spcPts val="600"/>
              </a:spcBef>
            </a:pPr>
            <a:r>
              <a:rPr lang="en-AU" sz="2200" dirty="0"/>
              <a:t>Programmatically generated protein sequences</a:t>
            </a:r>
          </a:p>
          <a:p>
            <a:pPr>
              <a:spcBef>
                <a:spcPts val="600"/>
              </a:spcBef>
            </a:pPr>
            <a:r>
              <a:rPr lang="en-AU" sz="2200" dirty="0" err="1"/>
              <a:t>UniProt</a:t>
            </a:r>
            <a:r>
              <a:rPr lang="en-AU" sz="2200" dirty="0"/>
              <a:t> videos: https://</a:t>
            </a:r>
            <a:r>
              <a:rPr lang="en-AU" sz="2200" dirty="0" err="1"/>
              <a:t>www.youtube.com</a:t>
            </a:r>
            <a:r>
              <a:rPr lang="en-AU" sz="2200" dirty="0"/>
              <a:t>/user/</a:t>
            </a:r>
            <a:r>
              <a:rPr lang="en-AU" sz="2200" dirty="0" err="1"/>
              <a:t>uniprotvideos</a:t>
            </a:r>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07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EB3DE-6A84-9645-8E45-966B09900994}"/>
              </a:ext>
            </a:extLst>
          </p:cNvPr>
          <p:cNvSpPr>
            <a:spLocks noGrp="1"/>
          </p:cNvSpPr>
          <p:nvPr>
            <p:ph type="title"/>
          </p:nvPr>
        </p:nvSpPr>
        <p:spPr>
          <a:xfrm>
            <a:off x="589560" y="856180"/>
            <a:ext cx="4560584" cy="1128068"/>
          </a:xfrm>
        </p:spPr>
        <p:txBody>
          <a:bodyPr anchor="ctr">
            <a:normAutofit/>
          </a:bodyPr>
          <a:lstStyle/>
          <a:p>
            <a:r>
              <a:rPr lang="en-US" sz="4000"/>
              <a:t>Summary</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4F0672C3-8FCA-4FD6-A61C-F8042D0C2E06}"/>
              </a:ext>
            </a:extLst>
          </p:cNvPr>
          <p:cNvGraphicFramePr>
            <a:graphicFrameLocks noGrp="1"/>
          </p:cNvGraphicFramePr>
          <p:nvPr>
            <p:ph idx="1"/>
            <p:extLst>
              <p:ext uri="{D42A27DB-BD31-4B8C-83A1-F6EECF244321}">
                <p14:modId xmlns:p14="http://schemas.microsoft.com/office/powerpoint/2010/main" val="4057326744"/>
              </p:ext>
            </p:extLst>
          </p:nvPr>
        </p:nvGraphicFramePr>
        <p:xfrm>
          <a:off x="355196" y="2330505"/>
          <a:ext cx="5220103" cy="3979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7AC7BA-DA11-1041-B07D-7C57A632E77E}"/>
              </a:ext>
            </a:extLst>
          </p:cNvPr>
          <p:cNvSpPr txBox="1"/>
          <p:nvPr/>
        </p:nvSpPr>
        <p:spPr>
          <a:xfrm>
            <a:off x="5977788" y="5532719"/>
            <a:ext cx="5425410" cy="525929"/>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Figure captured from </a:t>
            </a:r>
            <a:r>
              <a:rPr lang="en-AU" sz="1300" dirty="0">
                <a:solidFill>
                  <a:srgbClr val="FFFFFF"/>
                </a:solidFill>
                <a:hlinkClick r:id="rId8">
                  <a:extLst>
                    <a:ext uri="{A12FA001-AC4F-418D-AE19-62706E023703}">
                      <ahyp:hlinkClr xmlns:ahyp="http://schemas.microsoft.com/office/drawing/2018/hyperlinkcolor" val="tx"/>
                    </a:ext>
                  </a:extLst>
                </a:hlinkClick>
              </a:rPr>
              <a:t>https://beagrie.com/static/resource/EBI-impact-report.pdf</a:t>
            </a:r>
            <a:endParaRPr lang="en-US" sz="1300" dirty="0">
              <a:solidFill>
                <a:srgbClr val="FFFFFF"/>
              </a:solidFill>
            </a:endParaRPr>
          </a:p>
        </p:txBody>
      </p:sp>
      <p:pic>
        <p:nvPicPr>
          <p:cNvPr id="7" name="Picture 6" descr="Diagram&#10;&#10;Description automatically generated">
            <a:extLst>
              <a:ext uri="{FF2B5EF4-FFF2-40B4-BE49-F238E27FC236}">
                <a16:creationId xmlns:a16="http://schemas.microsoft.com/office/drawing/2014/main" id="{0131E775-FE41-2244-9332-AB404A3F45D3}"/>
              </a:ext>
            </a:extLst>
          </p:cNvPr>
          <p:cNvPicPr>
            <a:picLocks noChangeAspect="1"/>
          </p:cNvPicPr>
          <p:nvPr/>
        </p:nvPicPr>
        <p:blipFill>
          <a:blip r:embed="rId9"/>
          <a:stretch>
            <a:fillRect/>
          </a:stretch>
        </p:blipFill>
        <p:spPr>
          <a:xfrm>
            <a:off x="5977787" y="1117089"/>
            <a:ext cx="5425411" cy="3996496"/>
          </a:xfrm>
          <a:prstGeom prst="rect">
            <a:avLst/>
          </a:prstGeom>
        </p:spPr>
      </p:pic>
    </p:spTree>
    <p:extLst>
      <p:ext uri="{BB962C8B-B14F-4D97-AF65-F5344CB8AC3E}">
        <p14:creationId xmlns:p14="http://schemas.microsoft.com/office/powerpoint/2010/main" val="424869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A12E-F580-3D46-80FE-6C0C164E88F4}"/>
              </a:ext>
            </a:extLst>
          </p:cNvPr>
          <p:cNvSpPr>
            <a:spLocks noGrp="1"/>
          </p:cNvSpPr>
          <p:nvPr>
            <p:ph type="title"/>
          </p:nvPr>
        </p:nvSpPr>
        <p:spPr>
          <a:xfrm>
            <a:off x="4965430" y="629268"/>
            <a:ext cx="6586491" cy="1286160"/>
          </a:xfrm>
        </p:spPr>
        <p:txBody>
          <a:bodyPr anchor="b">
            <a:normAutofit/>
          </a:bodyPr>
          <a:lstStyle/>
          <a:p>
            <a:r>
              <a:rPr lang="en-US"/>
              <a:t>Practice</a:t>
            </a:r>
            <a:endParaRPr lang="en-US" dirty="0"/>
          </a:p>
        </p:txBody>
      </p:sp>
      <p:sp>
        <p:nvSpPr>
          <p:cNvPr id="3" name="Content Placeholder 2">
            <a:extLst>
              <a:ext uri="{FF2B5EF4-FFF2-40B4-BE49-F238E27FC236}">
                <a16:creationId xmlns:a16="http://schemas.microsoft.com/office/drawing/2014/main" id="{8E770DDA-C82D-A841-B344-AC2E8C36DB06}"/>
              </a:ext>
            </a:extLst>
          </p:cNvPr>
          <p:cNvSpPr>
            <a:spLocks noGrp="1"/>
          </p:cNvSpPr>
          <p:nvPr>
            <p:ph idx="1"/>
          </p:nvPr>
        </p:nvSpPr>
        <p:spPr>
          <a:xfrm>
            <a:off x="4965431" y="2438400"/>
            <a:ext cx="6586489" cy="3785419"/>
          </a:xfrm>
        </p:spPr>
        <p:txBody>
          <a:bodyPr>
            <a:normAutofit/>
          </a:bodyPr>
          <a:lstStyle/>
          <a:p>
            <a:r>
              <a:rPr lang="en-US" sz="2000"/>
              <a:t>Entrez NCBI</a:t>
            </a:r>
          </a:p>
          <a:p>
            <a:pPr lvl="1"/>
            <a:r>
              <a:rPr lang="en-US" sz="2000"/>
              <a:t>RefSeq</a:t>
            </a:r>
          </a:p>
          <a:p>
            <a:r>
              <a:rPr lang="en-US" sz="2000"/>
              <a:t>Ensembl genome browser</a:t>
            </a:r>
          </a:p>
          <a:p>
            <a:r>
              <a:rPr lang="en-US" sz="2000"/>
              <a:t>UCSC genome browser</a:t>
            </a:r>
          </a:p>
          <a:p>
            <a:r>
              <a:rPr lang="en-US" sz="2000"/>
              <a:t>UniProt protein database</a:t>
            </a:r>
          </a:p>
        </p:txBody>
      </p:sp>
      <p:pic>
        <p:nvPicPr>
          <p:cNvPr id="5" name="Picture 4" descr="DNA render">
            <a:extLst>
              <a:ext uri="{FF2B5EF4-FFF2-40B4-BE49-F238E27FC236}">
                <a16:creationId xmlns:a16="http://schemas.microsoft.com/office/drawing/2014/main" id="{D1CFD36D-3A45-4713-BD5E-1957E66BCD52}"/>
              </a:ext>
            </a:extLst>
          </p:cNvPr>
          <p:cNvPicPr>
            <a:picLocks noChangeAspect="1"/>
          </p:cNvPicPr>
          <p:nvPr/>
        </p:nvPicPr>
        <p:blipFill rotWithShape="1">
          <a:blip r:embed="rId2"/>
          <a:srcRect l="41428" r="2055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EBF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77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007F8-6429-7F4E-BFD8-BDD7E76399C7}"/>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Introductions</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9DBB3CE-5120-064C-971C-A3DFCC34B17D}"/>
              </a:ext>
            </a:extLst>
          </p:cNvPr>
          <p:cNvSpPr>
            <a:spLocks noGrp="1"/>
          </p:cNvSpPr>
          <p:nvPr>
            <p:ph idx="1"/>
          </p:nvPr>
        </p:nvSpPr>
        <p:spPr>
          <a:xfrm>
            <a:off x="6234868" y="1130846"/>
            <a:ext cx="5718834" cy="5008618"/>
          </a:xfrm>
        </p:spPr>
        <p:txBody>
          <a:bodyPr>
            <a:normAutofit/>
          </a:bodyPr>
          <a:lstStyle/>
          <a:p>
            <a:r>
              <a:rPr lang="en-US" sz="1500" dirty="0">
                <a:solidFill>
                  <a:schemeClr val="bg1"/>
                </a:solidFill>
              </a:rPr>
              <a:t>Bachelor of Pharmacy, India</a:t>
            </a:r>
          </a:p>
          <a:p>
            <a:r>
              <a:rPr lang="en-US" sz="1500" dirty="0">
                <a:solidFill>
                  <a:schemeClr val="bg1"/>
                </a:solidFill>
              </a:rPr>
              <a:t>Masters of Applied Science, RMIT, Melbourne</a:t>
            </a:r>
          </a:p>
          <a:p>
            <a:r>
              <a:rPr lang="en-US" sz="1500" dirty="0">
                <a:solidFill>
                  <a:schemeClr val="bg1"/>
                </a:solidFill>
              </a:rPr>
              <a:t>Honors Equivalent in Stem cell biology, Monash University, Melbourne</a:t>
            </a:r>
          </a:p>
          <a:p>
            <a:r>
              <a:rPr lang="en-US" sz="1500" dirty="0">
                <a:solidFill>
                  <a:schemeClr val="bg1"/>
                </a:solidFill>
              </a:rPr>
              <a:t>PhD in Biomedical Science and Biochemistry, ANU, Canberra</a:t>
            </a:r>
          </a:p>
          <a:p>
            <a:endParaRPr lang="en-US" sz="1500" dirty="0">
              <a:solidFill>
                <a:schemeClr val="bg1"/>
              </a:solidFill>
            </a:endParaRPr>
          </a:p>
          <a:p>
            <a:pPr marL="0" indent="0">
              <a:spcBef>
                <a:spcPts val="0"/>
              </a:spcBef>
              <a:buNone/>
            </a:pPr>
            <a:r>
              <a:rPr lang="en-US" sz="1800" i="1" dirty="0">
                <a:solidFill>
                  <a:schemeClr val="bg1"/>
                </a:solidFill>
              </a:rPr>
              <a:t>My work focuses on the identification of human genomic variations between populations and understanding their influence on functional regulation of the genome in health and disease. Our group analyses large scale genome sequence data from Indigenous Australians to ensure appropriate inclusion of diversity in research. We develop analytical workflows and software to process genomic datasets.</a:t>
            </a:r>
          </a:p>
          <a:p>
            <a:pPr marL="0" indent="0">
              <a:buNone/>
            </a:pPr>
            <a:endParaRPr lang="en-US" sz="1500" dirty="0">
              <a:solidFill>
                <a:schemeClr val="bg1"/>
              </a:solidFill>
            </a:endParaRPr>
          </a:p>
          <a:p>
            <a:r>
              <a:rPr lang="en-US" sz="2600" dirty="0">
                <a:solidFill>
                  <a:schemeClr val="bg1"/>
                </a:solidFill>
              </a:rPr>
              <a:t>Something about you.</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40734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9829-0284-C740-BADA-9B25EA7AAA35}"/>
              </a:ext>
            </a:extLst>
          </p:cNvPr>
          <p:cNvSpPr>
            <a:spLocks noGrp="1"/>
          </p:cNvSpPr>
          <p:nvPr>
            <p:ph type="title"/>
          </p:nvPr>
        </p:nvSpPr>
        <p:spPr>
          <a:xfrm>
            <a:off x="344623" y="320675"/>
            <a:ext cx="11407487" cy="1325563"/>
          </a:xfrm>
        </p:spPr>
        <p:txBody>
          <a:bodyPr>
            <a:normAutofit/>
          </a:bodyPr>
          <a:lstStyle/>
          <a:p>
            <a:r>
              <a:rPr lang="en-US" sz="5400"/>
              <a:t>Sequence similarity</a:t>
            </a:r>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8DA8BF0-BF4C-40B2-A16F-ECF58C4256C2}"/>
              </a:ext>
            </a:extLst>
          </p:cNvPr>
          <p:cNvGraphicFramePr>
            <a:graphicFrameLocks noGrp="1"/>
          </p:cNvGraphicFramePr>
          <p:nvPr>
            <p:ph idx="1"/>
            <p:extLst>
              <p:ext uri="{D42A27DB-BD31-4B8C-83A1-F6EECF244321}">
                <p14:modId xmlns:p14="http://schemas.microsoft.com/office/powerpoint/2010/main" val="2168201891"/>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950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FD37EB2-5996-4449-921B-F8D5B95BABE2}"/>
              </a:ext>
            </a:extLst>
          </p:cNvPr>
          <p:cNvSpPr>
            <a:spLocks noGrp="1"/>
          </p:cNvSpPr>
          <p:nvPr>
            <p:ph type="title"/>
          </p:nvPr>
        </p:nvSpPr>
        <p:spPr>
          <a:xfrm>
            <a:off x="1371597" y="348865"/>
            <a:ext cx="10044023" cy="877729"/>
          </a:xfrm>
        </p:spPr>
        <p:txBody>
          <a:bodyPr anchor="ctr">
            <a:normAutofit/>
          </a:bodyPr>
          <a:lstStyle/>
          <a:p>
            <a:r>
              <a:rPr lang="en-US" sz="3700">
                <a:solidFill>
                  <a:srgbClr val="FFFFFF"/>
                </a:solidFill>
              </a:rPr>
              <a:t>Sequence similarity searches and alignments</a:t>
            </a:r>
          </a:p>
        </p:txBody>
      </p:sp>
      <p:grpSp>
        <p:nvGrpSpPr>
          <p:cNvPr id="13" name="Group 12">
            <a:extLst>
              <a:ext uri="{FF2B5EF4-FFF2-40B4-BE49-F238E27FC236}">
                <a16:creationId xmlns:a16="http://schemas.microsoft.com/office/drawing/2014/main" id="{318402FF-0FEE-B644-BDDC-76893E9DCA68}"/>
              </a:ext>
            </a:extLst>
          </p:cNvPr>
          <p:cNvGrpSpPr/>
          <p:nvPr/>
        </p:nvGrpSpPr>
        <p:grpSpPr>
          <a:xfrm>
            <a:off x="644056" y="2819176"/>
            <a:ext cx="10927829" cy="2779610"/>
            <a:chOff x="962024" y="1496745"/>
            <a:chExt cx="8839200" cy="2248344"/>
          </a:xfrm>
        </p:grpSpPr>
        <p:pic>
          <p:nvPicPr>
            <p:cNvPr id="3" name="Picture 2" descr="Text&#10;&#10;Description automatically generated with low confidence">
              <a:extLst>
                <a:ext uri="{FF2B5EF4-FFF2-40B4-BE49-F238E27FC236}">
                  <a16:creationId xmlns:a16="http://schemas.microsoft.com/office/drawing/2014/main" id="{19C6A125-AB87-0C4C-BC88-8CA7D952006D}"/>
                </a:ext>
              </a:extLst>
            </p:cNvPr>
            <p:cNvPicPr>
              <a:picLocks noChangeAspect="1"/>
            </p:cNvPicPr>
            <p:nvPr/>
          </p:nvPicPr>
          <p:blipFill>
            <a:blip r:embed="rId3"/>
            <a:stretch>
              <a:fillRect/>
            </a:stretch>
          </p:blipFill>
          <p:spPr>
            <a:xfrm>
              <a:off x="962024" y="2640189"/>
              <a:ext cx="8839200" cy="1104900"/>
            </a:xfrm>
            <a:prstGeom prst="rect">
              <a:avLst/>
            </a:prstGeom>
          </p:spPr>
        </p:pic>
        <p:sp>
          <p:nvSpPr>
            <p:cNvPr id="11" name="Rectangle 10">
              <a:extLst>
                <a:ext uri="{FF2B5EF4-FFF2-40B4-BE49-F238E27FC236}">
                  <a16:creationId xmlns:a16="http://schemas.microsoft.com/office/drawing/2014/main" id="{0F0E1193-EED5-DD42-A6B9-3CBBB5C3E653}"/>
                </a:ext>
              </a:extLst>
            </p:cNvPr>
            <p:cNvSpPr/>
            <p:nvPr/>
          </p:nvSpPr>
          <p:spPr>
            <a:xfrm>
              <a:off x="962024" y="1496745"/>
              <a:ext cx="8196262" cy="1077218"/>
            </a:xfrm>
            <a:prstGeom prst="rect">
              <a:avLst/>
            </a:prstGeom>
          </p:spPr>
          <p:txBody>
            <a:bodyPr wrap="square">
              <a:normAutofit/>
            </a:bodyPr>
            <a:lstStyle/>
            <a:p>
              <a:pPr>
                <a:lnSpc>
                  <a:spcPct val="90000"/>
                </a:lnSpc>
                <a:spcAft>
                  <a:spcPts val="600"/>
                </a:spcAft>
              </a:pPr>
              <a:r>
                <a:rPr lang="en-US" sz="2400" b="1">
                  <a:latin typeface="Helvetica" pitchFamily="2" charset="0"/>
                </a:rPr>
                <a:t>Local alignment</a:t>
              </a:r>
            </a:p>
            <a:p>
              <a:pPr marL="342900" indent="-342900">
                <a:lnSpc>
                  <a:spcPct val="90000"/>
                </a:lnSpc>
                <a:spcAft>
                  <a:spcPts val="600"/>
                </a:spcAft>
                <a:buFont typeface="Wingdings" pitchFamily="2" charset="2"/>
                <a:buChar char="Ø"/>
              </a:pPr>
              <a:r>
                <a:rPr lang="en-US" sz="2400">
                  <a:latin typeface="Helvetica" pitchFamily="2" charset="0"/>
                </a:rPr>
                <a:t>Any two sequences, looking for conserved elements</a:t>
              </a:r>
            </a:p>
            <a:p>
              <a:pPr marL="342900" indent="-342900">
                <a:lnSpc>
                  <a:spcPct val="90000"/>
                </a:lnSpc>
                <a:spcAft>
                  <a:spcPts val="600"/>
                </a:spcAft>
                <a:buFont typeface="Wingdings" pitchFamily="2" charset="2"/>
                <a:buChar char="Ø"/>
              </a:pPr>
              <a:r>
                <a:rPr lang="en-US" sz="2400">
                  <a:latin typeface="Helvetica" pitchFamily="2" charset="0"/>
                </a:rPr>
                <a:t>Smith-Waterman algorithm</a:t>
              </a:r>
            </a:p>
          </p:txBody>
        </p:sp>
      </p:grpSp>
    </p:spTree>
    <p:extLst>
      <p:ext uri="{BB962C8B-B14F-4D97-AF65-F5344CB8AC3E}">
        <p14:creationId xmlns:p14="http://schemas.microsoft.com/office/powerpoint/2010/main" val="2204239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FD37EB2-5996-4449-921B-F8D5B95BABE2}"/>
              </a:ext>
            </a:extLst>
          </p:cNvPr>
          <p:cNvSpPr>
            <a:spLocks noGrp="1"/>
          </p:cNvSpPr>
          <p:nvPr>
            <p:ph type="title"/>
          </p:nvPr>
        </p:nvSpPr>
        <p:spPr>
          <a:xfrm>
            <a:off x="1371597" y="348865"/>
            <a:ext cx="10044023" cy="877729"/>
          </a:xfrm>
        </p:spPr>
        <p:txBody>
          <a:bodyPr anchor="ctr">
            <a:normAutofit/>
          </a:bodyPr>
          <a:lstStyle/>
          <a:p>
            <a:r>
              <a:rPr lang="en-US" sz="3700">
                <a:solidFill>
                  <a:srgbClr val="FFFFFF"/>
                </a:solidFill>
              </a:rPr>
              <a:t>Sequence similarity searches and alignments</a:t>
            </a:r>
          </a:p>
        </p:txBody>
      </p:sp>
      <p:grpSp>
        <p:nvGrpSpPr>
          <p:cNvPr id="14" name="Group 13">
            <a:extLst>
              <a:ext uri="{FF2B5EF4-FFF2-40B4-BE49-F238E27FC236}">
                <a16:creationId xmlns:a16="http://schemas.microsoft.com/office/drawing/2014/main" id="{769482FC-3139-8B4C-905F-6BF4D9A66C99}"/>
              </a:ext>
            </a:extLst>
          </p:cNvPr>
          <p:cNvGrpSpPr/>
          <p:nvPr/>
        </p:nvGrpSpPr>
        <p:grpSpPr>
          <a:xfrm>
            <a:off x="1140618" y="2855819"/>
            <a:ext cx="9910763" cy="2336894"/>
            <a:chOff x="962024" y="4155981"/>
            <a:chExt cx="9910763" cy="2336894"/>
          </a:xfrm>
        </p:grpSpPr>
        <p:pic>
          <p:nvPicPr>
            <p:cNvPr id="15" name="Picture 14">
              <a:extLst>
                <a:ext uri="{FF2B5EF4-FFF2-40B4-BE49-F238E27FC236}">
                  <a16:creationId xmlns:a16="http://schemas.microsoft.com/office/drawing/2014/main" id="{6BD286A6-676E-5D43-BF8B-138DAD72DD83}"/>
                </a:ext>
              </a:extLst>
            </p:cNvPr>
            <p:cNvPicPr>
              <a:picLocks noChangeAspect="1"/>
            </p:cNvPicPr>
            <p:nvPr/>
          </p:nvPicPr>
          <p:blipFill>
            <a:blip r:embed="rId3"/>
            <a:stretch>
              <a:fillRect/>
            </a:stretch>
          </p:blipFill>
          <p:spPr>
            <a:xfrm>
              <a:off x="962024" y="5375275"/>
              <a:ext cx="9169400" cy="1117600"/>
            </a:xfrm>
            <a:prstGeom prst="rect">
              <a:avLst/>
            </a:prstGeom>
            <a:solidFill>
              <a:schemeClr val="accent1"/>
            </a:solidFill>
          </p:spPr>
        </p:pic>
        <p:sp>
          <p:nvSpPr>
            <p:cNvPr id="16" name="Rectangle 15">
              <a:extLst>
                <a:ext uri="{FF2B5EF4-FFF2-40B4-BE49-F238E27FC236}">
                  <a16:creationId xmlns:a16="http://schemas.microsoft.com/office/drawing/2014/main" id="{EDA76526-4CDF-5247-8DF8-6F85E087C488}"/>
                </a:ext>
              </a:extLst>
            </p:cNvPr>
            <p:cNvSpPr/>
            <p:nvPr/>
          </p:nvSpPr>
          <p:spPr>
            <a:xfrm>
              <a:off x="962024" y="4155981"/>
              <a:ext cx="9910763" cy="1077218"/>
            </a:xfrm>
            <a:prstGeom prst="rect">
              <a:avLst/>
            </a:prstGeom>
          </p:spPr>
          <p:txBody>
            <a:bodyPr wrap="square">
              <a:spAutoFit/>
            </a:bodyPr>
            <a:lstStyle/>
            <a:p>
              <a:r>
                <a:rPr lang="en-US" sz="2400" b="1" dirty="0">
                  <a:latin typeface="Helvetica" pitchFamily="2" charset="0"/>
                </a:rPr>
                <a:t>Global alignment</a:t>
              </a:r>
            </a:p>
            <a:p>
              <a:pPr marL="342900" indent="-342900">
                <a:buFont typeface="Wingdings" pitchFamily="2" charset="2"/>
                <a:buChar char="Ø"/>
              </a:pPr>
              <a:r>
                <a:rPr lang="en-US" sz="2000" dirty="0">
                  <a:latin typeface="Helvetica" pitchFamily="2" charset="0"/>
                </a:rPr>
                <a:t>Similar sequences, looking for alignment properties</a:t>
              </a:r>
            </a:p>
            <a:p>
              <a:pPr marL="342900" indent="-342900">
                <a:buFont typeface="Wingdings" pitchFamily="2" charset="2"/>
                <a:buChar char="Ø"/>
              </a:pPr>
              <a:r>
                <a:rPr lang="en-US" sz="2000" dirty="0">
                  <a:latin typeface="Helvetica" pitchFamily="2" charset="0"/>
                </a:rPr>
                <a:t>Needleman-Wunsch algorithm</a:t>
              </a:r>
            </a:p>
          </p:txBody>
        </p:sp>
      </p:grpSp>
    </p:spTree>
    <p:extLst>
      <p:ext uri="{BB962C8B-B14F-4D97-AF65-F5344CB8AC3E}">
        <p14:creationId xmlns:p14="http://schemas.microsoft.com/office/powerpoint/2010/main" val="111383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3A3BCB4-1097-6541-8F66-4792E89F7EF3}"/>
              </a:ext>
            </a:extLst>
          </p:cNvPr>
          <p:cNvGrpSpPr/>
          <p:nvPr/>
        </p:nvGrpSpPr>
        <p:grpSpPr>
          <a:xfrm>
            <a:off x="983097" y="2274085"/>
            <a:ext cx="2680139" cy="3200876"/>
            <a:chOff x="983097" y="2274085"/>
            <a:chExt cx="2680139" cy="3200876"/>
          </a:xfrm>
        </p:grpSpPr>
        <p:cxnSp>
          <p:nvCxnSpPr>
            <p:cNvPr id="7" name="Straight Connector 6">
              <a:extLst>
                <a:ext uri="{FF2B5EF4-FFF2-40B4-BE49-F238E27FC236}">
                  <a16:creationId xmlns:a16="http://schemas.microsoft.com/office/drawing/2014/main" id="{6B0F75FF-3C66-A742-B429-AC472BE1DA02}"/>
                </a:ext>
              </a:extLst>
            </p:cNvPr>
            <p:cNvCxnSpPr/>
            <p:nvPr/>
          </p:nvCxnSpPr>
          <p:spPr>
            <a:xfrm>
              <a:off x="2181636" y="3887241"/>
              <a:ext cx="860973" cy="9334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C86BEC-A17D-0848-BD3E-B3D1425409EB}"/>
                </a:ext>
              </a:extLst>
            </p:cNvPr>
            <p:cNvCxnSpPr>
              <a:cxnSpLocks/>
            </p:cNvCxnSpPr>
            <p:nvPr/>
          </p:nvCxnSpPr>
          <p:spPr>
            <a:xfrm>
              <a:off x="1325052" y="4165769"/>
              <a:ext cx="685480" cy="7394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E35B8C-38AE-4D4B-91C0-C81C5B8F8425}"/>
                </a:ext>
              </a:extLst>
            </p:cNvPr>
            <p:cNvSpPr txBox="1"/>
            <p:nvPr/>
          </p:nvSpPr>
          <p:spPr>
            <a:xfrm>
              <a:off x="983097" y="2274085"/>
              <a:ext cx="2680139" cy="3200876"/>
            </a:xfrm>
            <a:prstGeom prst="rect">
              <a:avLst/>
            </a:prstGeom>
            <a:noFill/>
          </p:spPr>
          <p:txBody>
            <a:bodyPr wrap="square" rtlCol="0">
              <a:spAutoFit/>
            </a:bodyPr>
            <a:lstStyle/>
            <a:p>
              <a:pPr>
                <a:spcAft>
                  <a:spcPts val="600"/>
                </a:spcAft>
              </a:pPr>
              <a:r>
                <a:rPr lang="en-US" dirty="0">
                  <a:latin typeface="Courier" pitchFamily="2" charset="0"/>
                </a:rPr>
                <a:t>  </a:t>
              </a:r>
              <a:r>
                <a:rPr lang="en-US" b="1" dirty="0">
                  <a:latin typeface="Courier" pitchFamily="2" charset="0"/>
                </a:rPr>
                <a:t>A C G T A C G T</a:t>
              </a:r>
            </a:p>
            <a:p>
              <a:pPr>
                <a:spcAft>
                  <a:spcPts val="600"/>
                </a:spcAft>
              </a:pPr>
              <a:r>
                <a:rPr lang="en-US" b="1" dirty="0">
                  <a:latin typeface="Courier" pitchFamily="2" charset="0"/>
                </a:rPr>
                <a:t>A</a:t>
              </a:r>
              <a:r>
                <a:rPr lang="en-US" dirty="0">
                  <a:latin typeface="Courier" pitchFamily="2" charset="0"/>
                </a:rPr>
                <a:t> </a:t>
              </a:r>
              <a:r>
                <a:rPr lang="en-US" b="1"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 </a:t>
              </a:r>
              <a:r>
                <a:rPr lang="en-US" dirty="0">
                  <a:latin typeface="Courier" pitchFamily="2" charset="0"/>
                </a:rPr>
                <a:t>0 0 0</a:t>
              </a:r>
            </a:p>
            <a:p>
              <a:pPr>
                <a:spcAft>
                  <a:spcPts val="600"/>
                </a:spcAft>
              </a:pPr>
              <a:r>
                <a:rPr lang="en-US" b="1" dirty="0">
                  <a:latin typeface="Courier" pitchFamily="2" charset="0"/>
                </a:rPr>
                <a:t>T</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p>
            <a:p>
              <a:pPr>
                <a:spcAft>
                  <a:spcPts val="600"/>
                </a:spcAft>
              </a:pPr>
              <a:r>
                <a:rPr lang="en-US" b="1" dirty="0">
                  <a:latin typeface="Courier" pitchFamily="2" charset="0"/>
                </a:rPr>
                <a:t>C</a:t>
              </a:r>
              <a:r>
                <a:rPr lang="en-US" dirty="0">
                  <a:latin typeface="Courier" pitchFamily="2" charset="0"/>
                </a:rPr>
                <a:t>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a:t>
              </a:r>
            </a:p>
            <a:p>
              <a:pPr>
                <a:spcAft>
                  <a:spcPts val="600"/>
                </a:spcAft>
              </a:pPr>
              <a:r>
                <a:rPr lang="en-US" b="1" dirty="0">
                  <a:latin typeface="Courier" pitchFamily="2" charset="0"/>
                </a:rPr>
                <a:t>T</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0 0 0 1</a:t>
              </a:r>
            </a:p>
            <a:p>
              <a:pPr>
                <a:spcAft>
                  <a:spcPts val="600"/>
                </a:spcAft>
              </a:pPr>
              <a:r>
                <a:rPr lang="en-US" b="1" dirty="0">
                  <a:latin typeface="Courier" pitchFamily="2" charset="0"/>
                </a:rPr>
                <a:t>A</a:t>
              </a:r>
              <a:r>
                <a:rPr lang="en-US" dirty="0">
                  <a:latin typeface="Courier" pitchFamily="2" charset="0"/>
                </a:rPr>
                <a:t>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a:t>
              </a:r>
            </a:p>
            <a:p>
              <a:pPr>
                <a:spcAft>
                  <a:spcPts val="600"/>
                </a:spcAft>
              </a:pPr>
              <a:r>
                <a:rPr lang="en-US" b="1" dirty="0">
                  <a:latin typeface="Courier" pitchFamily="2" charset="0"/>
                </a:rPr>
                <a:t>C</a:t>
              </a:r>
              <a:r>
                <a:rPr lang="en-US" dirty="0">
                  <a:latin typeface="Courier" pitchFamily="2" charset="0"/>
                </a:rPr>
                <a:t>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a:t>
              </a:r>
            </a:p>
            <a:p>
              <a:pPr>
                <a:spcAft>
                  <a:spcPts val="600"/>
                </a:spcAft>
              </a:pPr>
              <a:r>
                <a:rPr lang="en-US" b="1" dirty="0">
                  <a:latin typeface="Courier" pitchFamily="2" charset="0"/>
                </a:rPr>
                <a:t>G</a:t>
              </a:r>
              <a:r>
                <a:rPr lang="en-US" dirty="0">
                  <a:latin typeface="Courier" pitchFamily="2" charset="0"/>
                </a:rPr>
                <a:t> 0 0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a:t>
              </a:r>
            </a:p>
            <a:p>
              <a:pPr>
                <a:spcAft>
                  <a:spcPts val="600"/>
                </a:spcAft>
              </a:pPr>
              <a:r>
                <a:rPr lang="en-US" b="1" dirty="0">
                  <a:latin typeface="Courier" pitchFamily="2" charset="0"/>
                </a:rPr>
                <a:t>A</a:t>
              </a:r>
              <a:r>
                <a:rPr lang="en-US" dirty="0">
                  <a:latin typeface="Courier" pitchFamily="2" charset="0"/>
                </a:rPr>
                <a:t> </a:t>
              </a:r>
              <a:r>
                <a:rPr lang="en-US" dirty="0">
                  <a:highlight>
                    <a:srgbClr val="C0C0C0"/>
                  </a:highlight>
                  <a:latin typeface="Courier" pitchFamily="2" charset="0"/>
                </a:rPr>
                <a:t>1</a:t>
              </a:r>
              <a:r>
                <a:rPr lang="en-US" dirty="0">
                  <a:latin typeface="Courier" pitchFamily="2" charset="0"/>
                </a:rPr>
                <a:t> 0 0 0 </a:t>
              </a:r>
              <a:r>
                <a:rPr lang="en-US" dirty="0">
                  <a:highlight>
                    <a:srgbClr val="C0C0C0"/>
                  </a:highlight>
                  <a:latin typeface="Courier" pitchFamily="2" charset="0"/>
                </a:rPr>
                <a:t>1</a:t>
              </a:r>
              <a:r>
                <a:rPr lang="en-US" dirty="0">
                  <a:latin typeface="Courier" pitchFamily="2" charset="0"/>
                </a:rPr>
                <a:t> 0 0 0</a:t>
              </a:r>
            </a:p>
          </p:txBody>
        </p:sp>
      </p:grpSp>
      <p:sp>
        <p:nvSpPr>
          <p:cNvPr id="16"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BCD221-0E59-9742-AF03-4116BFC1D8D8}"/>
              </a:ext>
            </a:extLst>
          </p:cNvPr>
          <p:cNvSpPr>
            <a:spLocks noGrp="1"/>
          </p:cNvSpPr>
          <p:nvPr>
            <p:ph type="title"/>
          </p:nvPr>
        </p:nvSpPr>
        <p:spPr>
          <a:xfrm>
            <a:off x="6066622" y="4535477"/>
            <a:ext cx="5938563" cy="2163872"/>
          </a:xfrm>
        </p:spPr>
        <p:txBody>
          <a:bodyPr vert="horz" lIns="91440" tIns="45720" rIns="91440" bIns="45720" rtlCol="0" anchor="t">
            <a:normAutofit/>
          </a:bodyPr>
          <a:lstStyle/>
          <a:p>
            <a:pPr algn="r"/>
            <a:r>
              <a:rPr lang="en-US" sz="4000" kern="1200" dirty="0">
                <a:solidFill>
                  <a:srgbClr val="FFFFFF"/>
                </a:solidFill>
              </a:rPr>
              <a:t>Pairwise alignments</a:t>
            </a:r>
            <a:br>
              <a:rPr lang="en-US" sz="4000" kern="1200" dirty="0">
                <a:solidFill>
                  <a:srgbClr val="FFFFFF"/>
                </a:solidFill>
              </a:rPr>
            </a:br>
            <a:r>
              <a:rPr lang="en-US" sz="4000" b="1" kern="1200" dirty="0">
                <a:solidFill>
                  <a:srgbClr val="FFFFFF"/>
                </a:solidFill>
              </a:rPr>
              <a:t>Dot-matrix</a:t>
            </a:r>
          </a:p>
        </p:txBody>
      </p:sp>
      <p:sp>
        <p:nvSpPr>
          <p:cNvPr id="10" name="TextBox 9">
            <a:extLst>
              <a:ext uri="{FF2B5EF4-FFF2-40B4-BE49-F238E27FC236}">
                <a16:creationId xmlns:a16="http://schemas.microsoft.com/office/drawing/2014/main" id="{1A61ACF4-E27A-2A4F-B6ED-024E8859319C}"/>
              </a:ext>
            </a:extLst>
          </p:cNvPr>
          <p:cNvSpPr txBox="1"/>
          <p:nvPr/>
        </p:nvSpPr>
        <p:spPr>
          <a:xfrm>
            <a:off x="4303925" y="3776533"/>
            <a:ext cx="1701862" cy="826661"/>
          </a:xfrm>
          <a:prstGeom prst="rect">
            <a:avLst/>
          </a:prstGeom>
        </p:spPr>
        <p:txBody>
          <a:bodyPr vert="horz" lIns="91440" tIns="45720" rIns="91440" bIns="45720" rtlCol="0" anchor="b">
            <a:normAutofit lnSpcReduction="10000"/>
          </a:bodyPr>
          <a:lstStyle/>
          <a:p>
            <a:pPr algn="r">
              <a:lnSpc>
                <a:spcPct val="90000"/>
              </a:lnSpc>
              <a:spcBef>
                <a:spcPts val="1000"/>
              </a:spcBef>
            </a:pPr>
            <a:r>
              <a:rPr lang="en-US" sz="2200" kern="1200" dirty="0">
                <a:latin typeface="Courier" pitchFamily="2" charset="0"/>
              </a:rPr>
              <a:t>ACGTACGT</a:t>
            </a:r>
          </a:p>
          <a:p>
            <a:pPr algn="r">
              <a:lnSpc>
                <a:spcPct val="90000"/>
              </a:lnSpc>
              <a:spcBef>
                <a:spcPts val="1000"/>
              </a:spcBef>
            </a:pPr>
            <a:r>
              <a:rPr lang="en-US" sz="2200" kern="1200" dirty="0">
                <a:latin typeface="Courier" pitchFamily="2" charset="0"/>
              </a:rPr>
              <a:t>---TACG-</a:t>
            </a:r>
          </a:p>
        </p:txBody>
      </p:sp>
      <p:sp>
        <p:nvSpPr>
          <p:cNvPr id="11" name="TextBox 10">
            <a:extLst>
              <a:ext uri="{FF2B5EF4-FFF2-40B4-BE49-F238E27FC236}">
                <a16:creationId xmlns:a16="http://schemas.microsoft.com/office/drawing/2014/main" id="{30B07B06-494A-CA42-AC8E-9DBD8AA03DF6}"/>
              </a:ext>
            </a:extLst>
          </p:cNvPr>
          <p:cNvSpPr txBox="1"/>
          <p:nvPr/>
        </p:nvSpPr>
        <p:spPr>
          <a:xfrm>
            <a:off x="4382850" y="1948732"/>
            <a:ext cx="1544012" cy="846386"/>
          </a:xfrm>
          <a:prstGeom prst="rect">
            <a:avLst/>
          </a:prstGeom>
          <a:noFill/>
        </p:spPr>
        <p:txBody>
          <a:bodyPr wrap="none" rtlCol="0">
            <a:spAutoFit/>
          </a:bodyPr>
          <a:lstStyle/>
          <a:p>
            <a:pPr>
              <a:spcAft>
                <a:spcPts val="600"/>
              </a:spcAft>
            </a:pPr>
            <a:r>
              <a:rPr lang="en-US" sz="2200" dirty="0">
                <a:latin typeface="Courier" pitchFamily="2" charset="0"/>
              </a:rPr>
              <a:t>ACGTACGT</a:t>
            </a:r>
          </a:p>
          <a:p>
            <a:pPr>
              <a:spcAft>
                <a:spcPts val="600"/>
              </a:spcAft>
            </a:pPr>
            <a:r>
              <a:rPr lang="en-US" sz="2200" dirty="0">
                <a:latin typeface="Courier" pitchFamily="2" charset="0"/>
              </a:rPr>
              <a:t>ACG-----</a:t>
            </a:r>
          </a:p>
        </p:txBody>
      </p:sp>
      <p:sp>
        <p:nvSpPr>
          <p:cNvPr id="3" name="TextBox 2">
            <a:extLst>
              <a:ext uri="{FF2B5EF4-FFF2-40B4-BE49-F238E27FC236}">
                <a16:creationId xmlns:a16="http://schemas.microsoft.com/office/drawing/2014/main" id="{A4B0D8B5-B863-F246-9CA9-E3E40CF5CA5A}"/>
              </a:ext>
            </a:extLst>
          </p:cNvPr>
          <p:cNvSpPr txBox="1"/>
          <p:nvPr/>
        </p:nvSpPr>
        <p:spPr>
          <a:xfrm>
            <a:off x="462280" y="1182678"/>
            <a:ext cx="4390946" cy="369332"/>
          </a:xfrm>
          <a:prstGeom prst="rect">
            <a:avLst/>
          </a:prstGeom>
          <a:noFill/>
        </p:spPr>
        <p:txBody>
          <a:bodyPr wrap="none" rtlCol="0">
            <a:spAutoFit/>
          </a:bodyPr>
          <a:lstStyle/>
          <a:p>
            <a:pPr>
              <a:spcAft>
                <a:spcPts val="600"/>
              </a:spcAft>
            </a:pPr>
            <a:r>
              <a:rPr lang="en-US">
                <a:latin typeface="Helvetica" pitchFamily="2" charset="0"/>
              </a:rPr>
              <a:t>Locally optimal alignment not guaranteed</a:t>
            </a:r>
          </a:p>
        </p:txBody>
      </p:sp>
    </p:spTree>
    <p:extLst>
      <p:ext uri="{BB962C8B-B14F-4D97-AF65-F5344CB8AC3E}">
        <p14:creationId xmlns:p14="http://schemas.microsoft.com/office/powerpoint/2010/main" val="41631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D78C-9225-DC43-8097-8222BBE1503C}"/>
              </a:ext>
            </a:extLst>
          </p:cNvPr>
          <p:cNvSpPr>
            <a:spLocks noGrp="1"/>
          </p:cNvSpPr>
          <p:nvPr>
            <p:ph type="title"/>
          </p:nvPr>
        </p:nvSpPr>
        <p:spPr/>
        <p:txBody>
          <a:bodyPr>
            <a:normAutofit fontScale="90000"/>
          </a:bodyPr>
          <a:lstStyle/>
          <a:p>
            <a:r>
              <a:rPr lang="en-US" sz="5400" dirty="0"/>
              <a:t>Dynamic programming</a:t>
            </a:r>
            <a:br>
              <a:rPr lang="en-US" sz="5400" dirty="0"/>
            </a:br>
            <a:r>
              <a:rPr lang="en-US" dirty="0"/>
              <a:t>(Smith-Waterman algorithm)</a:t>
            </a:r>
          </a:p>
        </p:txBody>
      </p:sp>
      <p:pic>
        <p:nvPicPr>
          <p:cNvPr id="4" name="Picture 3">
            <a:extLst>
              <a:ext uri="{FF2B5EF4-FFF2-40B4-BE49-F238E27FC236}">
                <a16:creationId xmlns:a16="http://schemas.microsoft.com/office/drawing/2014/main" id="{92B03F86-AE31-4C4A-BEDC-E7336F1FD3D8}"/>
              </a:ext>
            </a:extLst>
          </p:cNvPr>
          <p:cNvPicPr>
            <a:picLocks noChangeAspect="1"/>
          </p:cNvPicPr>
          <p:nvPr/>
        </p:nvPicPr>
        <p:blipFill>
          <a:blip r:embed="rId3"/>
          <a:stretch>
            <a:fillRect/>
          </a:stretch>
        </p:blipFill>
        <p:spPr>
          <a:xfrm>
            <a:off x="838200" y="2469367"/>
            <a:ext cx="3784600" cy="3060700"/>
          </a:xfrm>
          <a:prstGeom prst="rect">
            <a:avLst/>
          </a:prstGeom>
        </p:spPr>
      </p:pic>
      <p:sp>
        <p:nvSpPr>
          <p:cNvPr id="6" name="TextBox 5">
            <a:extLst>
              <a:ext uri="{FF2B5EF4-FFF2-40B4-BE49-F238E27FC236}">
                <a16:creationId xmlns:a16="http://schemas.microsoft.com/office/drawing/2014/main" id="{33B54E4D-4020-2D43-AACC-77379D99D0E1}"/>
              </a:ext>
            </a:extLst>
          </p:cNvPr>
          <p:cNvSpPr txBox="1"/>
          <p:nvPr/>
        </p:nvSpPr>
        <p:spPr>
          <a:xfrm>
            <a:off x="2086733" y="5633068"/>
            <a:ext cx="1287532" cy="646331"/>
          </a:xfrm>
          <a:prstGeom prst="rect">
            <a:avLst/>
          </a:prstGeom>
          <a:noFill/>
        </p:spPr>
        <p:txBody>
          <a:bodyPr wrap="none" rtlCol="0">
            <a:spAutoFit/>
          </a:bodyPr>
          <a:lstStyle/>
          <a:p>
            <a:r>
              <a:rPr lang="en-US" dirty="0">
                <a:latin typeface="Courier" pitchFamily="2" charset="0"/>
              </a:rPr>
              <a:t>ACGTACGT</a:t>
            </a:r>
          </a:p>
          <a:p>
            <a:r>
              <a:rPr lang="en-US" dirty="0">
                <a:latin typeface="Courier" pitchFamily="2" charset="0"/>
              </a:rPr>
              <a:t>---TACG-</a:t>
            </a:r>
          </a:p>
        </p:txBody>
      </p:sp>
      <p:sp>
        <p:nvSpPr>
          <p:cNvPr id="8" name="TextBox 7">
            <a:extLst>
              <a:ext uri="{FF2B5EF4-FFF2-40B4-BE49-F238E27FC236}">
                <a16:creationId xmlns:a16="http://schemas.microsoft.com/office/drawing/2014/main" id="{E012DD49-9B82-2144-B55E-0E0C2D2937F5}"/>
              </a:ext>
            </a:extLst>
          </p:cNvPr>
          <p:cNvSpPr txBox="1"/>
          <p:nvPr/>
        </p:nvSpPr>
        <p:spPr>
          <a:xfrm>
            <a:off x="9752884" y="2469367"/>
            <a:ext cx="1976823" cy="923330"/>
          </a:xfrm>
          <a:prstGeom prst="rect">
            <a:avLst/>
          </a:prstGeom>
          <a:noFill/>
        </p:spPr>
        <p:txBody>
          <a:bodyPr wrap="none" rtlCol="0">
            <a:noAutofit/>
          </a:bodyPr>
          <a:lstStyle/>
          <a:p>
            <a:r>
              <a:rPr lang="en-US" dirty="0">
                <a:latin typeface="Courier" pitchFamily="2" charset="0"/>
              </a:rPr>
              <a:t>Match    = +1</a:t>
            </a:r>
          </a:p>
          <a:p>
            <a:r>
              <a:rPr lang="en-US" dirty="0">
                <a:latin typeface="Courier" pitchFamily="2" charset="0"/>
              </a:rPr>
              <a:t>Mismatch = -1</a:t>
            </a:r>
          </a:p>
          <a:p>
            <a:r>
              <a:rPr lang="en-US" dirty="0">
                <a:latin typeface="Courier" pitchFamily="2" charset="0"/>
              </a:rPr>
              <a:t>Gap      = -2</a:t>
            </a:r>
          </a:p>
        </p:txBody>
      </p:sp>
      <p:cxnSp>
        <p:nvCxnSpPr>
          <p:cNvPr id="9" name="Straight Arrow Connector 8">
            <a:extLst>
              <a:ext uri="{FF2B5EF4-FFF2-40B4-BE49-F238E27FC236}">
                <a16:creationId xmlns:a16="http://schemas.microsoft.com/office/drawing/2014/main" id="{8240C9F2-B1ED-C34F-B539-402CC54B0A1D}"/>
              </a:ext>
            </a:extLst>
          </p:cNvPr>
          <p:cNvCxnSpPr>
            <a:cxnSpLocks/>
          </p:cNvCxnSpPr>
          <p:nvPr/>
        </p:nvCxnSpPr>
        <p:spPr>
          <a:xfrm>
            <a:off x="838200" y="2507392"/>
            <a:ext cx="388177" cy="25841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898534-8619-7141-8403-DFC11E08DA33}"/>
              </a:ext>
            </a:extLst>
          </p:cNvPr>
          <p:cNvCxnSpPr>
            <a:cxnSpLocks/>
          </p:cNvCxnSpPr>
          <p:nvPr/>
        </p:nvCxnSpPr>
        <p:spPr>
          <a:xfrm flipV="1">
            <a:off x="1447800" y="3342474"/>
            <a:ext cx="18221" cy="49099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28F1CB-8C89-704C-9C89-187C413F6B24}"/>
              </a:ext>
            </a:extLst>
          </p:cNvPr>
          <p:cNvCxnSpPr>
            <a:cxnSpLocks/>
          </p:cNvCxnSpPr>
          <p:nvPr/>
        </p:nvCxnSpPr>
        <p:spPr>
          <a:xfrm flipH="1">
            <a:off x="1995004" y="2898331"/>
            <a:ext cx="480743"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1332578-1555-1742-9DD4-482AD6DB3692}"/>
              </a:ext>
            </a:extLst>
          </p:cNvPr>
          <p:cNvGrpSpPr/>
          <p:nvPr/>
        </p:nvGrpSpPr>
        <p:grpSpPr>
          <a:xfrm>
            <a:off x="4961919" y="2500179"/>
            <a:ext cx="4451846" cy="2249301"/>
            <a:chOff x="7531717" y="2469367"/>
            <a:chExt cx="4451846" cy="2249301"/>
          </a:xfrm>
        </p:grpSpPr>
        <p:pic>
          <p:nvPicPr>
            <p:cNvPr id="7" name="Picture 6">
              <a:extLst>
                <a:ext uri="{FF2B5EF4-FFF2-40B4-BE49-F238E27FC236}">
                  <a16:creationId xmlns:a16="http://schemas.microsoft.com/office/drawing/2014/main" id="{A6983BE4-2F11-E24F-BC45-CCF5E583B400}"/>
                </a:ext>
              </a:extLst>
            </p:cNvPr>
            <p:cNvPicPr>
              <a:picLocks noChangeAspect="1"/>
            </p:cNvPicPr>
            <p:nvPr/>
          </p:nvPicPr>
          <p:blipFill rotWithShape="1">
            <a:blip r:embed="rId4"/>
            <a:srcRect r="51884"/>
            <a:stretch/>
          </p:blipFill>
          <p:spPr>
            <a:xfrm>
              <a:off x="7531717" y="2469367"/>
              <a:ext cx="4451846" cy="2249301"/>
            </a:xfrm>
            <a:prstGeom prst="rect">
              <a:avLst/>
            </a:prstGeom>
          </p:spPr>
        </p:pic>
        <p:cxnSp>
          <p:nvCxnSpPr>
            <p:cNvPr id="12" name="Straight Connector 11">
              <a:extLst>
                <a:ext uri="{FF2B5EF4-FFF2-40B4-BE49-F238E27FC236}">
                  <a16:creationId xmlns:a16="http://schemas.microsoft.com/office/drawing/2014/main" id="{13FA6877-E785-784D-B966-C0385452487A}"/>
                </a:ext>
              </a:extLst>
            </p:cNvPr>
            <p:cNvCxnSpPr/>
            <p:nvPr/>
          </p:nvCxnSpPr>
          <p:spPr>
            <a:xfrm>
              <a:off x="9561728" y="4050339"/>
              <a:ext cx="2126973" cy="0"/>
            </a:xfrm>
            <a:prstGeom prst="line">
              <a:avLst/>
            </a:prstGeom>
            <a:ln w="635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8FC7C7-DDBB-3F4D-9AD2-A19A0A1D19BF}"/>
                </a:ext>
              </a:extLst>
            </p:cNvPr>
            <p:cNvCxnSpPr/>
            <p:nvPr/>
          </p:nvCxnSpPr>
          <p:spPr>
            <a:xfrm>
              <a:off x="9552911" y="3650261"/>
              <a:ext cx="2126973"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A1D2C4-2C04-5346-86CB-39BB1F152C67}"/>
                </a:ext>
              </a:extLst>
            </p:cNvPr>
            <p:cNvCxnSpPr/>
            <p:nvPr/>
          </p:nvCxnSpPr>
          <p:spPr>
            <a:xfrm>
              <a:off x="9561728" y="3282939"/>
              <a:ext cx="2126973"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426575-4B2C-7646-A491-2F06DA022B2F}"/>
              </a:ext>
            </a:extLst>
          </p:cNvPr>
          <p:cNvSpPr txBox="1"/>
          <p:nvPr/>
        </p:nvSpPr>
        <p:spPr>
          <a:xfrm>
            <a:off x="4961919" y="4755904"/>
            <a:ext cx="3442252" cy="2400657"/>
          </a:xfrm>
          <a:prstGeom prst="rect">
            <a:avLst/>
          </a:prstGeom>
          <a:noFill/>
        </p:spPr>
        <p:txBody>
          <a:bodyPr wrap="square" rtlCol="0">
            <a:spAutoFit/>
          </a:bodyPr>
          <a:lstStyle/>
          <a:p>
            <a:r>
              <a:rPr lang="en-US" dirty="0">
                <a:latin typeface="Courier" pitchFamily="2" charset="0"/>
              </a:rPr>
              <a:t>For </a:t>
            </a:r>
            <a:r>
              <a:rPr lang="en-US" i="1" dirty="0" err="1">
                <a:latin typeface="Courier" pitchFamily="2" charset="0"/>
              </a:rPr>
              <a:t>i</a:t>
            </a:r>
            <a:r>
              <a:rPr lang="en-US" i="1" dirty="0">
                <a:latin typeface="Courier" pitchFamily="2" charset="0"/>
              </a:rPr>
              <a:t>=1</a:t>
            </a:r>
            <a:r>
              <a:rPr lang="en-US" dirty="0">
                <a:latin typeface="Courier" pitchFamily="2" charset="0"/>
              </a:rPr>
              <a:t> and </a:t>
            </a:r>
            <a:r>
              <a:rPr lang="en-US" i="1" dirty="0">
                <a:latin typeface="Courier" pitchFamily="2" charset="0"/>
              </a:rPr>
              <a:t>j=1,</a:t>
            </a:r>
          </a:p>
          <a:p>
            <a:r>
              <a:rPr lang="en-US" b="1" i="1" dirty="0">
                <a:latin typeface="Courier" pitchFamily="2" charset="0"/>
              </a:rPr>
              <a:t>S</a:t>
            </a:r>
            <a:r>
              <a:rPr lang="en-US" b="1" i="1" baseline="-25000" dirty="0">
                <a:latin typeface="Courier" pitchFamily="2" charset="0"/>
              </a:rPr>
              <a:t>i-1,j-1 </a:t>
            </a:r>
            <a:r>
              <a:rPr lang="en-US" b="1" i="1" dirty="0">
                <a:latin typeface="Courier" pitchFamily="2" charset="0"/>
              </a:rPr>
              <a:t>+ s(</a:t>
            </a:r>
            <a:r>
              <a:rPr lang="en-US" b="1" i="1" dirty="0" err="1">
                <a:latin typeface="Courier" pitchFamily="2" charset="0"/>
              </a:rPr>
              <a:t>a</a:t>
            </a:r>
            <a:r>
              <a:rPr lang="en-US" b="1" i="1" baseline="-25000" dirty="0" err="1">
                <a:latin typeface="Courier" pitchFamily="2" charset="0"/>
              </a:rPr>
              <a:t>i,</a:t>
            </a:r>
            <a:r>
              <a:rPr lang="en-US" b="1" i="1" dirty="0" err="1">
                <a:latin typeface="Courier" pitchFamily="2" charset="0"/>
              </a:rPr>
              <a:t>b</a:t>
            </a:r>
            <a:r>
              <a:rPr lang="en-US" b="1" i="1" baseline="-25000" dirty="0" err="1">
                <a:latin typeface="Courier" pitchFamily="2" charset="0"/>
              </a:rPr>
              <a:t>j</a:t>
            </a:r>
            <a:r>
              <a:rPr lang="en-US" b="1" i="1" dirty="0">
                <a:latin typeface="Courier" pitchFamily="2" charset="0"/>
              </a:rPr>
              <a:t>) = 1</a:t>
            </a:r>
          </a:p>
          <a:p>
            <a:r>
              <a:rPr lang="en-US" b="1" i="1" dirty="0">
                <a:solidFill>
                  <a:schemeClr val="accent2">
                    <a:lumMod val="75000"/>
                  </a:schemeClr>
                </a:solidFill>
                <a:latin typeface="Courier" pitchFamily="2" charset="0"/>
              </a:rPr>
              <a:t>S</a:t>
            </a:r>
            <a:r>
              <a:rPr lang="en-US" b="1" i="1" baseline="-25000" dirty="0">
                <a:solidFill>
                  <a:schemeClr val="accent2">
                    <a:lumMod val="75000"/>
                  </a:schemeClr>
                </a:solidFill>
                <a:latin typeface="Courier" pitchFamily="2" charset="0"/>
              </a:rPr>
              <a:t>i-1,j   </a:t>
            </a:r>
            <a:r>
              <a:rPr lang="en-US" b="1" i="1" dirty="0">
                <a:solidFill>
                  <a:schemeClr val="accent2">
                    <a:lumMod val="75000"/>
                  </a:schemeClr>
                </a:solidFill>
                <a:latin typeface="Courier" pitchFamily="2" charset="0"/>
              </a:rPr>
              <a:t>+ s(a</a:t>
            </a:r>
            <a:r>
              <a:rPr lang="en-US" b="1" i="1" baseline="-25000" dirty="0">
                <a:solidFill>
                  <a:schemeClr val="accent2">
                    <a:lumMod val="75000"/>
                  </a:schemeClr>
                </a:solidFill>
                <a:latin typeface="Courier" pitchFamily="2" charset="0"/>
              </a:rPr>
              <a:t>i</a:t>
            </a:r>
            <a:r>
              <a:rPr lang="en-US" b="1" i="1" dirty="0">
                <a:solidFill>
                  <a:schemeClr val="accent2">
                    <a:lumMod val="75000"/>
                  </a:schemeClr>
                </a:solidFill>
                <a:latin typeface="Courier" pitchFamily="2" charset="0"/>
              </a:rPr>
              <a:t>,-) = -2</a:t>
            </a:r>
          </a:p>
          <a:p>
            <a:r>
              <a:rPr lang="en-US" b="1" i="1" dirty="0">
                <a:solidFill>
                  <a:srgbClr val="00B0F0"/>
                </a:solidFill>
                <a:latin typeface="Courier" pitchFamily="2" charset="0"/>
              </a:rPr>
              <a:t>S</a:t>
            </a:r>
            <a:r>
              <a:rPr lang="en-US" b="1" i="1" baseline="-25000" dirty="0">
                <a:solidFill>
                  <a:srgbClr val="00B0F0"/>
                </a:solidFill>
                <a:latin typeface="Courier" pitchFamily="2" charset="0"/>
              </a:rPr>
              <a:t>i,j-1   </a:t>
            </a:r>
            <a:r>
              <a:rPr lang="en-US" b="1" i="1" dirty="0">
                <a:solidFill>
                  <a:srgbClr val="00B0F0"/>
                </a:solidFill>
                <a:latin typeface="Courier" pitchFamily="2" charset="0"/>
              </a:rPr>
              <a:t>+ s(-</a:t>
            </a:r>
            <a:r>
              <a:rPr lang="en-US" b="1" i="1" baseline="-25000" dirty="0">
                <a:solidFill>
                  <a:srgbClr val="00B0F0"/>
                </a:solidFill>
                <a:latin typeface="Courier" pitchFamily="2" charset="0"/>
              </a:rPr>
              <a:t>,</a:t>
            </a:r>
            <a:r>
              <a:rPr lang="en-US" b="1" i="1" dirty="0" err="1">
                <a:solidFill>
                  <a:srgbClr val="00B0F0"/>
                </a:solidFill>
                <a:latin typeface="Courier" pitchFamily="2" charset="0"/>
              </a:rPr>
              <a:t>b</a:t>
            </a:r>
            <a:r>
              <a:rPr lang="en-US" b="1" i="1" baseline="-25000" dirty="0" err="1">
                <a:solidFill>
                  <a:srgbClr val="00B0F0"/>
                </a:solidFill>
                <a:latin typeface="Courier" pitchFamily="2" charset="0"/>
              </a:rPr>
              <a:t>j</a:t>
            </a:r>
            <a:r>
              <a:rPr lang="en-US" b="1" i="1" dirty="0">
                <a:solidFill>
                  <a:srgbClr val="00B0F0"/>
                </a:solidFill>
                <a:latin typeface="Courier" pitchFamily="2" charset="0"/>
              </a:rPr>
              <a:t>) = -2</a:t>
            </a:r>
          </a:p>
          <a:p>
            <a:r>
              <a:rPr lang="en-US" b="1" i="1" dirty="0">
                <a:latin typeface="Courier" pitchFamily="2" charset="0"/>
              </a:rPr>
              <a:t>0</a:t>
            </a:r>
          </a:p>
          <a:p>
            <a:endParaRPr lang="en-US" b="1" i="1" dirty="0">
              <a:latin typeface="Courier" pitchFamily="2" charset="0"/>
            </a:endParaRPr>
          </a:p>
          <a:p>
            <a:r>
              <a:rPr lang="en-US" sz="2400" b="1" dirty="0">
                <a:latin typeface="Courier" pitchFamily="2" charset="0"/>
              </a:rPr>
              <a:t>Maximum value = 1</a:t>
            </a:r>
          </a:p>
          <a:p>
            <a:endParaRPr lang="en-US" b="1" i="1" dirty="0">
              <a:latin typeface="Courier" pitchFamily="2" charset="0"/>
            </a:endParaRPr>
          </a:p>
        </p:txBody>
      </p:sp>
      <p:sp>
        <p:nvSpPr>
          <p:cNvPr id="17" name="TextBox 16">
            <a:extLst>
              <a:ext uri="{FF2B5EF4-FFF2-40B4-BE49-F238E27FC236}">
                <a16:creationId xmlns:a16="http://schemas.microsoft.com/office/drawing/2014/main" id="{073A462A-37C4-554F-A317-5A7F5AB4459B}"/>
              </a:ext>
            </a:extLst>
          </p:cNvPr>
          <p:cNvSpPr txBox="1"/>
          <p:nvPr/>
        </p:nvSpPr>
        <p:spPr>
          <a:xfrm>
            <a:off x="838200" y="1863869"/>
            <a:ext cx="4006225" cy="369332"/>
          </a:xfrm>
          <a:prstGeom prst="rect">
            <a:avLst/>
          </a:prstGeom>
          <a:noFill/>
        </p:spPr>
        <p:txBody>
          <a:bodyPr wrap="none" rtlCol="0">
            <a:spAutoFit/>
          </a:bodyPr>
          <a:lstStyle/>
          <a:p>
            <a:r>
              <a:rPr lang="en-US" dirty="0">
                <a:latin typeface="Helvetica" pitchFamily="2" charset="0"/>
              </a:rPr>
              <a:t>Locally optimal alignment guaranteed</a:t>
            </a:r>
          </a:p>
        </p:txBody>
      </p:sp>
    </p:spTree>
    <p:extLst>
      <p:ext uri="{BB962C8B-B14F-4D97-AF65-F5344CB8AC3E}">
        <p14:creationId xmlns:p14="http://schemas.microsoft.com/office/powerpoint/2010/main" val="301425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B63C-503B-3C4C-85FC-640E19122188}"/>
              </a:ext>
            </a:extLst>
          </p:cNvPr>
          <p:cNvSpPr>
            <a:spLocks noGrp="1"/>
          </p:cNvSpPr>
          <p:nvPr>
            <p:ph type="title"/>
          </p:nvPr>
        </p:nvSpPr>
        <p:spPr>
          <a:xfrm>
            <a:off x="440267" y="365125"/>
            <a:ext cx="11192933" cy="1325563"/>
          </a:xfrm>
        </p:spPr>
        <p:txBody>
          <a:bodyPr/>
          <a:lstStyle/>
          <a:p>
            <a:r>
              <a:rPr lang="en-US" dirty="0"/>
              <a:t>Pairwise global alignment</a:t>
            </a:r>
            <a:br>
              <a:rPr lang="en-US" dirty="0"/>
            </a:br>
            <a:r>
              <a:rPr lang="en-US" dirty="0"/>
              <a:t>(</a:t>
            </a:r>
            <a:r>
              <a:rPr lang="en-US" sz="3200" dirty="0"/>
              <a:t>Needleman-Wunsch Algorithm)</a:t>
            </a:r>
          </a:p>
        </p:txBody>
      </p:sp>
      <p:pic>
        <p:nvPicPr>
          <p:cNvPr id="6" name="Picture 5">
            <a:extLst>
              <a:ext uri="{FF2B5EF4-FFF2-40B4-BE49-F238E27FC236}">
                <a16:creationId xmlns:a16="http://schemas.microsoft.com/office/drawing/2014/main" id="{93ED5CA9-B114-1245-8AD1-2B3A9D260625}"/>
              </a:ext>
            </a:extLst>
          </p:cNvPr>
          <p:cNvPicPr>
            <a:picLocks noChangeAspect="1"/>
          </p:cNvPicPr>
          <p:nvPr/>
        </p:nvPicPr>
        <p:blipFill>
          <a:blip r:embed="rId3"/>
          <a:stretch>
            <a:fillRect/>
          </a:stretch>
        </p:blipFill>
        <p:spPr>
          <a:xfrm>
            <a:off x="643466" y="3394075"/>
            <a:ext cx="3822700" cy="3098800"/>
          </a:xfrm>
          <a:prstGeom prst="rect">
            <a:avLst/>
          </a:prstGeom>
        </p:spPr>
      </p:pic>
      <p:pic>
        <p:nvPicPr>
          <p:cNvPr id="7" name="Picture 6">
            <a:extLst>
              <a:ext uri="{FF2B5EF4-FFF2-40B4-BE49-F238E27FC236}">
                <a16:creationId xmlns:a16="http://schemas.microsoft.com/office/drawing/2014/main" id="{10B072D4-4D4E-374B-A4F9-B8DA04F88667}"/>
              </a:ext>
            </a:extLst>
          </p:cNvPr>
          <p:cNvPicPr>
            <a:picLocks noChangeAspect="1"/>
          </p:cNvPicPr>
          <p:nvPr/>
        </p:nvPicPr>
        <p:blipFill>
          <a:blip r:embed="rId4"/>
          <a:stretch>
            <a:fillRect/>
          </a:stretch>
        </p:blipFill>
        <p:spPr>
          <a:xfrm>
            <a:off x="5289550" y="3190082"/>
            <a:ext cx="2527300" cy="927100"/>
          </a:xfrm>
          <a:prstGeom prst="rect">
            <a:avLst/>
          </a:prstGeom>
        </p:spPr>
      </p:pic>
      <p:sp>
        <p:nvSpPr>
          <p:cNvPr id="8" name="TextBox 7">
            <a:extLst>
              <a:ext uri="{FF2B5EF4-FFF2-40B4-BE49-F238E27FC236}">
                <a16:creationId xmlns:a16="http://schemas.microsoft.com/office/drawing/2014/main" id="{0B974286-27EB-F34C-B0E4-E558E25CA95D}"/>
              </a:ext>
            </a:extLst>
          </p:cNvPr>
          <p:cNvSpPr txBox="1"/>
          <p:nvPr/>
        </p:nvSpPr>
        <p:spPr>
          <a:xfrm>
            <a:off x="440266" y="1962670"/>
            <a:ext cx="7376583" cy="1015663"/>
          </a:xfrm>
          <a:prstGeom prst="rect">
            <a:avLst/>
          </a:prstGeom>
          <a:noFill/>
        </p:spPr>
        <p:txBody>
          <a:bodyPr wrap="square" rtlCol="0">
            <a:spAutoFit/>
          </a:bodyPr>
          <a:lstStyle/>
          <a:p>
            <a:pPr marL="457200" indent="-457200">
              <a:buFontTx/>
              <a:buChar char="-"/>
            </a:pPr>
            <a:r>
              <a:rPr lang="en-US" sz="3000" dirty="0">
                <a:latin typeface="Helvetica" pitchFamily="2" charset="0"/>
              </a:rPr>
              <a:t>Can have negative values in the cell</a:t>
            </a:r>
          </a:p>
          <a:p>
            <a:pPr marL="457200" indent="-457200">
              <a:buFontTx/>
              <a:buChar char="-"/>
            </a:pPr>
            <a:r>
              <a:rPr lang="en-US" sz="3000" dirty="0">
                <a:latin typeface="Helvetica" pitchFamily="2" charset="0"/>
              </a:rPr>
              <a:t>Tracing starts at the bottom right corner</a:t>
            </a:r>
          </a:p>
        </p:txBody>
      </p:sp>
      <p:sp>
        <p:nvSpPr>
          <p:cNvPr id="9" name="Rectangle 8">
            <a:extLst>
              <a:ext uri="{FF2B5EF4-FFF2-40B4-BE49-F238E27FC236}">
                <a16:creationId xmlns:a16="http://schemas.microsoft.com/office/drawing/2014/main" id="{5DD251D5-8E37-6342-8833-A7A22627F511}"/>
              </a:ext>
            </a:extLst>
          </p:cNvPr>
          <p:cNvSpPr/>
          <p:nvPr/>
        </p:nvSpPr>
        <p:spPr>
          <a:xfrm>
            <a:off x="5537200" y="4237337"/>
            <a:ext cx="2279650" cy="1477328"/>
          </a:xfrm>
          <a:prstGeom prst="rect">
            <a:avLst/>
          </a:prstGeom>
        </p:spPr>
        <p:txBody>
          <a:bodyPr wrap="square">
            <a:spAutoFit/>
          </a:bodyPr>
          <a:lstStyle/>
          <a:p>
            <a:r>
              <a:rPr lang="en-AU" sz="3000" dirty="0">
                <a:latin typeface="Courier" pitchFamily="2" charset="0"/>
              </a:rPr>
              <a:t>ACGTACGT</a:t>
            </a:r>
            <a:r>
              <a:rPr lang="en-AU" sz="3000" dirty="0">
                <a:solidFill>
                  <a:srgbClr val="FFFFFF"/>
                </a:solidFill>
                <a:latin typeface="Courier" pitchFamily="2" charset="0"/>
              </a:rPr>
              <a:t> </a:t>
            </a:r>
            <a:br>
              <a:rPr lang="en-AU" sz="3000" dirty="0">
                <a:latin typeface="Courier" pitchFamily="2" charset="0"/>
              </a:rPr>
            </a:br>
            <a:r>
              <a:rPr lang="en-AU" sz="3000" dirty="0">
                <a:latin typeface="Courier" pitchFamily="2" charset="0"/>
              </a:rPr>
              <a:t>*||****|</a:t>
            </a:r>
            <a:r>
              <a:rPr lang="en-AU" sz="3000" dirty="0">
                <a:solidFill>
                  <a:srgbClr val="FFFFFF"/>
                </a:solidFill>
                <a:latin typeface="Courier" pitchFamily="2" charset="0"/>
              </a:rPr>
              <a:t> </a:t>
            </a:r>
            <a:br>
              <a:rPr lang="en-AU" sz="3000" dirty="0">
                <a:latin typeface="Courier" pitchFamily="2" charset="0"/>
              </a:rPr>
            </a:br>
            <a:r>
              <a:rPr lang="en-AU" sz="3000" dirty="0">
                <a:latin typeface="Courier" pitchFamily="2" charset="0"/>
              </a:rPr>
              <a:t>ATCTACGA</a:t>
            </a:r>
            <a:endParaRPr lang="en-US" sz="3000" dirty="0">
              <a:latin typeface="Courier" pitchFamily="2" charset="0"/>
            </a:endParaRPr>
          </a:p>
        </p:txBody>
      </p:sp>
      <p:sp>
        <p:nvSpPr>
          <p:cNvPr id="10" name="Rectangle 9">
            <a:extLst>
              <a:ext uri="{FF2B5EF4-FFF2-40B4-BE49-F238E27FC236}">
                <a16:creationId xmlns:a16="http://schemas.microsoft.com/office/drawing/2014/main" id="{00CD146F-4AE1-B84D-A21A-A81DB185E429}"/>
              </a:ext>
            </a:extLst>
          </p:cNvPr>
          <p:cNvSpPr/>
          <p:nvPr/>
        </p:nvSpPr>
        <p:spPr>
          <a:xfrm>
            <a:off x="5452534" y="5834820"/>
            <a:ext cx="6096000" cy="830997"/>
          </a:xfrm>
          <a:prstGeom prst="rect">
            <a:avLst/>
          </a:prstGeom>
        </p:spPr>
        <p:txBody>
          <a:bodyPr>
            <a:spAutoFit/>
          </a:bodyPr>
          <a:lstStyle/>
          <a:p>
            <a:r>
              <a:rPr lang="en-AU" sz="1200" dirty="0">
                <a:solidFill>
                  <a:srgbClr val="373534"/>
                </a:solidFill>
                <a:latin typeface="Helvetica" pitchFamily="2" charset="0"/>
              </a:rPr>
              <a:t>Martin Mann, Mostafa M Mohamed, Syed M Ali, and Rolf </a:t>
            </a:r>
            <a:r>
              <a:rPr lang="en-AU" sz="1200" dirty="0" err="1">
                <a:solidFill>
                  <a:srgbClr val="373534"/>
                </a:solidFill>
                <a:latin typeface="Helvetica" pitchFamily="2" charset="0"/>
              </a:rPr>
              <a:t>Backofen</a:t>
            </a:r>
            <a:br>
              <a:rPr lang="en-AU" sz="1200" dirty="0">
                <a:latin typeface="Helvetica" pitchFamily="2" charset="0"/>
              </a:rPr>
            </a:br>
            <a:r>
              <a:rPr lang="en-AU" sz="1200" dirty="0">
                <a:solidFill>
                  <a:srgbClr val="2A6EBB"/>
                </a:solidFill>
                <a:latin typeface="Helvetica" pitchFamily="2" charset="0"/>
                <a:hlinkClick r:id="rId5"/>
              </a:rPr>
              <a:t>Interactive implementations of thermodynamics-based RNA structure and RNA-RNA interaction prediction approaches for example-driven teaching</a:t>
            </a:r>
            <a:br>
              <a:rPr lang="en-AU" sz="1200" dirty="0">
                <a:latin typeface="Helvetica" pitchFamily="2" charset="0"/>
              </a:rPr>
            </a:br>
            <a:r>
              <a:rPr lang="en-AU" sz="1200" dirty="0">
                <a:solidFill>
                  <a:srgbClr val="373534"/>
                </a:solidFill>
                <a:latin typeface="Helvetica" pitchFamily="2" charset="0"/>
              </a:rPr>
              <a:t>PLOS Computational Biology, 14 (8), e1006341, 2018.</a:t>
            </a:r>
            <a:endParaRPr lang="en-US" sz="1200" dirty="0">
              <a:latin typeface="Helvetica" pitchFamily="2" charset="0"/>
            </a:endParaRPr>
          </a:p>
        </p:txBody>
      </p:sp>
    </p:spTree>
    <p:extLst>
      <p:ext uri="{BB962C8B-B14F-4D97-AF65-F5344CB8AC3E}">
        <p14:creationId xmlns:p14="http://schemas.microsoft.com/office/powerpoint/2010/main" val="3538749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4E1E-B871-E949-8B57-81C949A19EC4}"/>
              </a:ext>
            </a:extLst>
          </p:cNvPr>
          <p:cNvSpPr>
            <a:spLocks noGrp="1"/>
          </p:cNvSpPr>
          <p:nvPr>
            <p:ph type="title"/>
          </p:nvPr>
        </p:nvSpPr>
        <p:spPr>
          <a:xfrm>
            <a:off x="5069940" y="365124"/>
            <a:ext cx="6172200" cy="1828800"/>
          </a:xfrm>
        </p:spPr>
        <p:txBody>
          <a:bodyPr>
            <a:normAutofit/>
          </a:bodyPr>
          <a:lstStyle/>
          <a:p>
            <a:r>
              <a:rPr lang="en-US" dirty="0"/>
              <a:t>Heuristic methods</a:t>
            </a:r>
          </a:p>
        </p:txBody>
      </p:sp>
      <p:pic>
        <p:nvPicPr>
          <p:cNvPr id="4" name="Picture 3" descr="The human genome in book form">
            <a:extLst>
              <a:ext uri="{FF2B5EF4-FFF2-40B4-BE49-F238E27FC236}">
                <a16:creationId xmlns:a16="http://schemas.microsoft.com/office/drawing/2014/main" id="{374C9F7D-96A4-4E47-AD4E-6A0DCFE0D4BF}"/>
              </a:ext>
            </a:extLst>
          </p:cNvPr>
          <p:cNvPicPr/>
          <p:nvPr/>
        </p:nvPicPr>
        <p:blipFill rotWithShape="1">
          <a:blip r:embed="rId3">
            <a:extLst>
              <a:ext uri="{28A0092B-C50C-407E-A947-70E740481C1C}">
                <a14:useLocalDpi xmlns:a14="http://schemas.microsoft.com/office/drawing/2010/main" val="0"/>
              </a:ext>
            </a:extLst>
          </a:blip>
          <a:srcRect t="12570" b="4287"/>
          <a:stretch/>
        </p:blipFill>
        <p:spPr bwMode="auto">
          <a:xfrm>
            <a:off x="20" y="10"/>
            <a:ext cx="4639713" cy="6857990"/>
          </a:xfrm>
          <a:prstGeom prst="rect">
            <a:avLst/>
          </a:prstGeom>
          <a:noFill/>
        </p:spPr>
      </p:pic>
      <p:sp>
        <p:nvSpPr>
          <p:cNvPr id="3" name="Content Placeholder 2">
            <a:extLst>
              <a:ext uri="{FF2B5EF4-FFF2-40B4-BE49-F238E27FC236}">
                <a16:creationId xmlns:a16="http://schemas.microsoft.com/office/drawing/2014/main" id="{B9A91B57-F0AF-744A-9F9F-F0A683F9E101}"/>
              </a:ext>
            </a:extLst>
          </p:cNvPr>
          <p:cNvSpPr>
            <a:spLocks noGrp="1"/>
          </p:cNvSpPr>
          <p:nvPr>
            <p:ph idx="1"/>
          </p:nvPr>
        </p:nvSpPr>
        <p:spPr>
          <a:xfrm>
            <a:off x="5069940" y="2322576"/>
            <a:ext cx="6172200" cy="3858768"/>
          </a:xfrm>
        </p:spPr>
        <p:txBody>
          <a:bodyPr>
            <a:normAutofit/>
          </a:bodyPr>
          <a:lstStyle/>
          <a:p>
            <a:pPr>
              <a:spcBef>
                <a:spcPts val="1200"/>
              </a:spcBef>
              <a:spcAft>
                <a:spcPts val="1200"/>
              </a:spcAft>
            </a:pPr>
            <a:r>
              <a:rPr lang="en-US" sz="1700"/>
              <a:t>Search entire human genome</a:t>
            </a:r>
          </a:p>
          <a:p>
            <a:pPr>
              <a:spcBef>
                <a:spcPts val="1200"/>
              </a:spcBef>
              <a:spcAft>
                <a:spcPts val="1200"/>
              </a:spcAft>
            </a:pPr>
            <a:r>
              <a:rPr lang="en-US" sz="1700"/>
              <a:t>Searching GenBank® with thousands of genomes</a:t>
            </a:r>
          </a:p>
          <a:p>
            <a:pPr>
              <a:spcBef>
                <a:spcPts val="1200"/>
              </a:spcBef>
              <a:spcAft>
                <a:spcPts val="1200"/>
              </a:spcAft>
            </a:pPr>
            <a:r>
              <a:rPr lang="en-US" sz="1700" b="1"/>
              <a:t>B</a:t>
            </a:r>
            <a:r>
              <a:rPr lang="en-US" sz="1700"/>
              <a:t>asic </a:t>
            </a:r>
            <a:r>
              <a:rPr lang="en-US" sz="1700" b="1"/>
              <a:t>L</a:t>
            </a:r>
            <a:r>
              <a:rPr lang="en-US" sz="1700"/>
              <a:t>ocal </a:t>
            </a:r>
            <a:r>
              <a:rPr lang="en-US" sz="1700" b="1"/>
              <a:t>A</a:t>
            </a:r>
            <a:r>
              <a:rPr lang="en-US" sz="1700"/>
              <a:t>lignment </a:t>
            </a:r>
            <a:r>
              <a:rPr lang="en-US" sz="1700" b="1"/>
              <a:t>S</a:t>
            </a:r>
            <a:r>
              <a:rPr lang="en-US" sz="1700"/>
              <a:t>earch </a:t>
            </a:r>
            <a:r>
              <a:rPr lang="en-US" sz="1700" b="1"/>
              <a:t>T</a:t>
            </a:r>
            <a:r>
              <a:rPr lang="en-US" sz="1700"/>
              <a:t>ool (BLAST®)</a:t>
            </a:r>
          </a:p>
          <a:p>
            <a:pPr lvl="1">
              <a:spcBef>
                <a:spcPts val="1200"/>
              </a:spcBef>
              <a:spcAft>
                <a:spcPts val="1200"/>
              </a:spcAft>
            </a:pPr>
            <a:r>
              <a:rPr lang="en-US" sz="1700"/>
              <a:t>Index the book</a:t>
            </a:r>
          </a:p>
          <a:p>
            <a:pPr lvl="2">
              <a:spcBef>
                <a:spcPts val="1200"/>
              </a:spcBef>
              <a:spcAft>
                <a:spcPts val="1200"/>
              </a:spcAft>
            </a:pPr>
            <a:r>
              <a:rPr lang="en-US" sz="1700"/>
              <a:t>Start position of each word is known</a:t>
            </a:r>
          </a:p>
          <a:p>
            <a:pPr lvl="1">
              <a:spcBef>
                <a:spcPts val="1200"/>
              </a:spcBef>
              <a:spcAft>
                <a:spcPts val="1200"/>
              </a:spcAft>
            </a:pPr>
            <a:r>
              <a:rPr lang="en-US" sz="1700"/>
              <a:t>Look for exact matches to these index words</a:t>
            </a:r>
          </a:p>
          <a:p>
            <a:pPr lvl="1">
              <a:spcBef>
                <a:spcPts val="1200"/>
              </a:spcBef>
              <a:spcAft>
                <a:spcPts val="1200"/>
              </a:spcAft>
            </a:pPr>
            <a:r>
              <a:rPr lang="en-US" sz="1700"/>
              <a:t>If the distance between a pair of words in query and target is similar, then perform SW alignment</a:t>
            </a:r>
          </a:p>
        </p:txBody>
      </p:sp>
      <p:sp>
        <p:nvSpPr>
          <p:cNvPr id="5" name="Text Box 2">
            <a:extLst>
              <a:ext uri="{FF2B5EF4-FFF2-40B4-BE49-F238E27FC236}">
                <a16:creationId xmlns:a16="http://schemas.microsoft.com/office/drawing/2014/main" id="{A63F6057-C170-3F44-A4B7-BB89E670FA76}"/>
              </a:ext>
            </a:extLst>
          </p:cNvPr>
          <p:cNvSpPr txBox="1">
            <a:spLocks noChangeArrowheads="1"/>
          </p:cNvSpPr>
          <p:nvPr/>
        </p:nvSpPr>
        <p:spPr bwMode="auto">
          <a:xfrm>
            <a:off x="20" y="6172201"/>
            <a:ext cx="4639713" cy="685799"/>
          </a:xfrm>
          <a:prstGeom prst="rect">
            <a:avLst/>
          </a:prstGeom>
          <a:solidFill>
            <a:srgbClr val="000000">
              <a:alpha val="50000"/>
            </a:srgbClr>
          </a:solidFill>
          <a:ln>
            <a:noFill/>
          </a:ln>
        </p:spPr>
        <p:txBody>
          <a:bodyPr rot="0" vert="horz" wrap="square" lIns="91440" tIns="45720" rIns="91440" bIns="45720" anchor="t" anchorCtr="0">
            <a:noAutofit/>
          </a:bodyPr>
          <a:lstStyle/>
          <a:p>
            <a:pPr algn="ctr">
              <a:spcAft>
                <a:spcPts val="1000"/>
              </a:spcAft>
            </a:pPr>
            <a:r>
              <a:rPr lang="en-AU" sz="1300" b="1" i="1">
                <a:solidFill>
                  <a:srgbClr val="FFFFFF"/>
                </a:solidFill>
                <a:effectLst/>
              </a:rPr>
              <a:t>Figure 1</a:t>
            </a:r>
            <a:r>
              <a:rPr lang="en-AU" sz="1300" i="1">
                <a:solidFill>
                  <a:srgbClr val="FFFFFF"/>
                </a:solidFill>
                <a:effectLst/>
              </a:rPr>
              <a:t> Printed copy of the human genome in 130 volumes, each volume with 1000 pages (image from https://imgur.com/gallery/Xacx3QJ).</a:t>
            </a:r>
          </a:p>
          <a:p>
            <a:pPr algn="ctr">
              <a:lnSpc>
                <a:spcPct val="107000"/>
              </a:lnSpc>
              <a:spcAft>
                <a:spcPts val="800"/>
              </a:spcAft>
            </a:pPr>
            <a:r>
              <a:rPr lang="en-AU" sz="1300">
                <a:solidFill>
                  <a:srgbClr val="FFFFFF"/>
                </a:solidFill>
                <a:effectLst/>
              </a:rPr>
              <a:t> </a:t>
            </a:r>
          </a:p>
        </p:txBody>
      </p:sp>
    </p:spTree>
    <p:extLst>
      <p:ext uri="{BB962C8B-B14F-4D97-AF65-F5344CB8AC3E}">
        <p14:creationId xmlns:p14="http://schemas.microsoft.com/office/powerpoint/2010/main" val="425522376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33D41-69E6-9E47-93F6-0E2677C022DC}"/>
              </a:ext>
            </a:extLst>
          </p:cNvPr>
          <p:cNvSpPr>
            <a:spLocks noGrp="1"/>
          </p:cNvSpPr>
          <p:nvPr>
            <p:ph type="title"/>
          </p:nvPr>
        </p:nvSpPr>
        <p:spPr>
          <a:xfrm>
            <a:off x="4965430" y="629268"/>
            <a:ext cx="6586491" cy="1286160"/>
          </a:xfrm>
        </p:spPr>
        <p:txBody>
          <a:bodyPr anchor="b">
            <a:normAutofit/>
          </a:bodyPr>
          <a:lstStyle/>
          <a:p>
            <a:r>
              <a:rPr lang="en-US" sz="4100"/>
              <a:t>Properties of heuristic methods</a:t>
            </a:r>
          </a:p>
        </p:txBody>
      </p:sp>
      <p:sp>
        <p:nvSpPr>
          <p:cNvPr id="3" name="Content Placeholder 2">
            <a:extLst>
              <a:ext uri="{FF2B5EF4-FFF2-40B4-BE49-F238E27FC236}">
                <a16:creationId xmlns:a16="http://schemas.microsoft.com/office/drawing/2014/main" id="{9C901A24-A984-4540-AC53-1E7210DF260D}"/>
              </a:ext>
            </a:extLst>
          </p:cNvPr>
          <p:cNvSpPr>
            <a:spLocks noGrp="1"/>
          </p:cNvSpPr>
          <p:nvPr>
            <p:ph idx="1"/>
          </p:nvPr>
        </p:nvSpPr>
        <p:spPr>
          <a:xfrm>
            <a:off x="4965431" y="2438400"/>
            <a:ext cx="6586489" cy="3785419"/>
          </a:xfrm>
        </p:spPr>
        <p:txBody>
          <a:bodyPr>
            <a:normAutofit/>
          </a:bodyPr>
          <a:lstStyle/>
          <a:p>
            <a:pPr>
              <a:spcBef>
                <a:spcPts val="600"/>
              </a:spcBef>
              <a:spcAft>
                <a:spcPts val="600"/>
              </a:spcAft>
            </a:pPr>
            <a:r>
              <a:rPr lang="en-US" sz="2000"/>
              <a:t>Locally optimal alignment NOT guaranteed</a:t>
            </a:r>
          </a:p>
          <a:p>
            <a:pPr>
              <a:spcBef>
                <a:spcPts val="600"/>
              </a:spcBef>
              <a:spcAft>
                <a:spcPts val="600"/>
              </a:spcAft>
            </a:pPr>
            <a:r>
              <a:rPr lang="en-US" sz="2000"/>
              <a:t>May miss remotely similar sequences completely</a:t>
            </a:r>
          </a:p>
          <a:p>
            <a:pPr>
              <a:spcBef>
                <a:spcPts val="600"/>
              </a:spcBef>
              <a:spcAft>
                <a:spcPts val="600"/>
              </a:spcAft>
            </a:pPr>
            <a:r>
              <a:rPr lang="en-US" sz="2000"/>
              <a:t>Very fast</a:t>
            </a:r>
          </a:p>
          <a:p>
            <a:pPr>
              <a:spcBef>
                <a:spcPts val="600"/>
              </a:spcBef>
              <a:spcAft>
                <a:spcPts val="600"/>
              </a:spcAft>
            </a:pPr>
            <a:r>
              <a:rPr lang="en-US" sz="2000"/>
              <a:t>Software for search and alignments:</a:t>
            </a:r>
          </a:p>
          <a:p>
            <a:pPr lvl="1">
              <a:spcBef>
                <a:spcPts val="600"/>
              </a:spcBef>
              <a:spcAft>
                <a:spcPts val="600"/>
              </a:spcAft>
            </a:pPr>
            <a:r>
              <a:rPr lang="en-US" sz="2000"/>
              <a:t>BLAST®, FASTA, SSEARCH, HMMER for range of similarity level</a:t>
            </a:r>
          </a:p>
          <a:p>
            <a:pPr lvl="1">
              <a:spcBef>
                <a:spcPts val="600"/>
              </a:spcBef>
              <a:spcAft>
                <a:spcPts val="600"/>
              </a:spcAft>
            </a:pPr>
            <a:r>
              <a:rPr lang="en-US" sz="2000"/>
              <a:t>BLAT, minimap2 for highly similar sequences</a:t>
            </a:r>
          </a:p>
          <a:p>
            <a:pPr lvl="1">
              <a:spcBef>
                <a:spcPts val="600"/>
              </a:spcBef>
              <a:spcAft>
                <a:spcPts val="600"/>
              </a:spcAft>
            </a:pPr>
            <a:r>
              <a:rPr lang="en-US" sz="2000"/>
              <a:t>BWA, Bowtie, HISAT etc for millions of sequence searches with ++similarity</a:t>
            </a:r>
          </a:p>
          <a:p>
            <a:pPr>
              <a:spcBef>
                <a:spcPts val="600"/>
              </a:spcBef>
              <a:spcAft>
                <a:spcPts val="600"/>
              </a:spcAft>
            </a:pPr>
            <a:endParaRPr lang="en-US" sz="2000"/>
          </a:p>
          <a:p>
            <a:pPr>
              <a:spcBef>
                <a:spcPts val="600"/>
              </a:spcBef>
              <a:spcAft>
                <a:spcPts val="600"/>
              </a:spcAft>
            </a:pPr>
            <a:endParaRPr lang="en-US" sz="2000"/>
          </a:p>
        </p:txBody>
      </p:sp>
      <p:pic>
        <p:nvPicPr>
          <p:cNvPr id="5" name="Picture 4" descr="Many question marks on black background">
            <a:extLst>
              <a:ext uri="{FF2B5EF4-FFF2-40B4-BE49-F238E27FC236}">
                <a16:creationId xmlns:a16="http://schemas.microsoft.com/office/drawing/2014/main" id="{6448A525-2D96-407C-88C8-B5BDCD88DE3B}"/>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8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96CB8A-A7C3-4C65-BAF1-99A237DA6A9A}"/>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92E9D9-171B-B547-B7F7-BCD72B67EDF7}"/>
              </a:ext>
            </a:extLst>
          </p:cNvPr>
          <p:cNvSpPr>
            <a:spLocks noGrp="1"/>
          </p:cNvSpPr>
          <p:nvPr>
            <p:ph type="title"/>
          </p:nvPr>
        </p:nvSpPr>
        <p:spPr>
          <a:xfrm>
            <a:off x="838200" y="365125"/>
            <a:ext cx="10515600" cy="1325563"/>
          </a:xfrm>
        </p:spPr>
        <p:txBody>
          <a:bodyPr>
            <a:normAutofit/>
          </a:bodyPr>
          <a:lstStyle/>
          <a:p>
            <a:r>
              <a:rPr lang="en-US">
                <a:solidFill>
                  <a:srgbClr val="FFFFFF"/>
                </a:solidFill>
              </a:rPr>
              <a:t>Similarity </a:t>
            </a:r>
            <a:r>
              <a:rPr lang="en-US" i="1">
                <a:solidFill>
                  <a:srgbClr val="FFFFFF"/>
                </a:solidFill>
              </a:rPr>
              <a:t>vs</a:t>
            </a:r>
            <a:r>
              <a:rPr lang="en-US">
                <a:solidFill>
                  <a:srgbClr val="FFFFFF"/>
                </a:solidFill>
              </a:rPr>
              <a:t> homology</a:t>
            </a:r>
          </a:p>
        </p:txBody>
      </p:sp>
      <p:graphicFrame>
        <p:nvGraphicFramePr>
          <p:cNvPr id="5" name="Content Placeholder 2">
            <a:extLst>
              <a:ext uri="{FF2B5EF4-FFF2-40B4-BE49-F238E27FC236}">
                <a16:creationId xmlns:a16="http://schemas.microsoft.com/office/drawing/2014/main" id="{C48D77ED-3A23-4C66-B71D-10BD0B1827BB}"/>
              </a:ext>
            </a:extLst>
          </p:cNvPr>
          <p:cNvGraphicFramePr>
            <a:graphicFrameLocks noGrp="1"/>
          </p:cNvGraphicFramePr>
          <p:nvPr>
            <p:ph idx="1"/>
            <p:extLst>
              <p:ext uri="{D42A27DB-BD31-4B8C-83A1-F6EECF244321}">
                <p14:modId xmlns:p14="http://schemas.microsoft.com/office/powerpoint/2010/main" val="36136383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0866751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9BC5F-9594-204D-9764-3A016C6FB454}"/>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Practice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4B2C00A-5E4D-4841-85AB-DB45886CD1A6}"/>
              </a:ext>
            </a:extLst>
          </p:cNvPr>
          <p:cNvGraphicFramePr>
            <a:graphicFrameLocks noGrp="1"/>
          </p:cNvGraphicFramePr>
          <p:nvPr>
            <p:ph idx="1"/>
            <p:extLst>
              <p:ext uri="{D42A27DB-BD31-4B8C-83A1-F6EECF244321}">
                <p14:modId xmlns:p14="http://schemas.microsoft.com/office/powerpoint/2010/main" val="116417567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187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B12B-5528-1B4E-8940-0F492D9159FC}"/>
              </a:ext>
            </a:extLst>
          </p:cNvPr>
          <p:cNvSpPr>
            <a:spLocks noGrp="1"/>
          </p:cNvSpPr>
          <p:nvPr>
            <p:ph type="title"/>
          </p:nvPr>
        </p:nvSpPr>
        <p:spPr>
          <a:xfrm>
            <a:off x="4965430" y="629268"/>
            <a:ext cx="6586491" cy="1286160"/>
          </a:xfrm>
        </p:spPr>
        <p:txBody>
          <a:bodyPr anchor="b">
            <a:normAutofit/>
          </a:bodyPr>
          <a:lstStyle/>
          <a:p>
            <a:r>
              <a:rPr lang="en-US" dirty="0"/>
              <a:t>Learning outcomes</a:t>
            </a:r>
          </a:p>
        </p:txBody>
      </p:sp>
      <p:sp>
        <p:nvSpPr>
          <p:cNvPr id="3" name="Content Placeholder 2">
            <a:extLst>
              <a:ext uri="{FF2B5EF4-FFF2-40B4-BE49-F238E27FC236}">
                <a16:creationId xmlns:a16="http://schemas.microsoft.com/office/drawing/2014/main" id="{6EB14C73-1436-E44D-9F8B-6AB31E6E4673}"/>
              </a:ext>
            </a:extLst>
          </p:cNvPr>
          <p:cNvSpPr>
            <a:spLocks noGrp="1"/>
          </p:cNvSpPr>
          <p:nvPr>
            <p:ph idx="1"/>
          </p:nvPr>
        </p:nvSpPr>
        <p:spPr>
          <a:xfrm>
            <a:off x="4965431" y="2438400"/>
            <a:ext cx="6586489" cy="3785419"/>
          </a:xfrm>
        </p:spPr>
        <p:txBody>
          <a:bodyPr>
            <a:normAutofit/>
          </a:bodyPr>
          <a:lstStyle/>
          <a:p>
            <a:pPr>
              <a:spcBef>
                <a:spcPts val="1200"/>
              </a:spcBef>
              <a:spcAft>
                <a:spcPts val="1200"/>
              </a:spcAft>
            </a:pPr>
            <a:r>
              <a:rPr lang="en-US" sz="2000" dirty="0"/>
              <a:t>Nucleotide sequencing</a:t>
            </a:r>
          </a:p>
          <a:p>
            <a:pPr>
              <a:spcBef>
                <a:spcPts val="1200"/>
              </a:spcBef>
              <a:spcAft>
                <a:spcPts val="1200"/>
              </a:spcAft>
            </a:pPr>
            <a:r>
              <a:rPr lang="en-US" sz="2000" dirty="0"/>
              <a:t>Annotations, Biomolecular databases and information sharing</a:t>
            </a:r>
          </a:p>
          <a:p>
            <a:pPr>
              <a:spcBef>
                <a:spcPts val="1200"/>
              </a:spcBef>
              <a:spcAft>
                <a:spcPts val="1200"/>
              </a:spcAft>
            </a:pPr>
            <a:r>
              <a:rPr lang="en-US" sz="2000" dirty="0"/>
              <a:t>Sequence alignments</a:t>
            </a:r>
          </a:p>
          <a:p>
            <a:pPr>
              <a:spcBef>
                <a:spcPts val="1200"/>
              </a:spcBef>
              <a:spcAft>
                <a:spcPts val="1200"/>
              </a:spcAft>
            </a:pPr>
            <a:r>
              <a:rPr lang="en-US" sz="2000" dirty="0"/>
              <a:t>File formats (if time permits)</a:t>
            </a:r>
          </a:p>
        </p:txBody>
      </p:sp>
      <p:pic>
        <p:nvPicPr>
          <p:cNvPr id="5" name="Picture 4" descr="3D box skeletons">
            <a:extLst>
              <a:ext uri="{FF2B5EF4-FFF2-40B4-BE49-F238E27FC236}">
                <a16:creationId xmlns:a16="http://schemas.microsoft.com/office/drawing/2014/main" id="{606B499F-4CE2-4150-ABB2-51577C11D114}"/>
              </a:ext>
            </a:extLst>
          </p:cNvPr>
          <p:cNvPicPr>
            <a:picLocks noChangeAspect="1"/>
          </p:cNvPicPr>
          <p:nvPr/>
        </p:nvPicPr>
        <p:blipFill rotWithShape="1">
          <a:blip r:embed="rId3"/>
          <a:srcRect l="29157" r="257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FE3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4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1A93-69BB-454A-B441-2AD46C25898C}"/>
              </a:ext>
            </a:extLst>
          </p:cNvPr>
          <p:cNvSpPr>
            <a:spLocks noGrp="1"/>
          </p:cNvSpPr>
          <p:nvPr>
            <p:ph type="title"/>
          </p:nvPr>
        </p:nvSpPr>
        <p:spPr>
          <a:xfrm>
            <a:off x="5069940" y="365124"/>
            <a:ext cx="6172200" cy="1828800"/>
          </a:xfrm>
        </p:spPr>
        <p:txBody>
          <a:bodyPr>
            <a:normAutofit/>
          </a:bodyPr>
          <a:lstStyle/>
          <a:p>
            <a:r>
              <a:rPr lang="en-US" sz="4100"/>
              <a:t>File formats and sequence representations</a:t>
            </a:r>
          </a:p>
        </p:txBody>
      </p:sp>
      <p:pic>
        <p:nvPicPr>
          <p:cNvPr id="6" name="Picture 5">
            <a:extLst>
              <a:ext uri="{FF2B5EF4-FFF2-40B4-BE49-F238E27FC236}">
                <a16:creationId xmlns:a16="http://schemas.microsoft.com/office/drawing/2014/main" id="{AA02012B-7251-4051-B15B-B3D5C202A956}"/>
              </a:ext>
            </a:extLst>
          </p:cNvPr>
          <p:cNvPicPr>
            <a:picLocks noChangeAspect="1"/>
          </p:cNvPicPr>
          <p:nvPr/>
        </p:nvPicPr>
        <p:blipFill rotWithShape="1">
          <a:blip r:embed="rId3"/>
          <a:srcRect l="23774" r="31066" b="-1"/>
          <a:stretch/>
        </p:blipFill>
        <p:spPr>
          <a:xfrm>
            <a:off x="20" y="10"/>
            <a:ext cx="4639713" cy="6857990"/>
          </a:xfrm>
          <a:prstGeom prst="rect">
            <a:avLst/>
          </a:prstGeom>
        </p:spPr>
      </p:pic>
      <p:graphicFrame>
        <p:nvGraphicFramePr>
          <p:cNvPr id="5" name="Content Placeholder 2">
            <a:extLst>
              <a:ext uri="{FF2B5EF4-FFF2-40B4-BE49-F238E27FC236}">
                <a16:creationId xmlns:a16="http://schemas.microsoft.com/office/drawing/2014/main" id="{2A2E9AC8-5805-4A07-8AF6-44DCEEF1E173}"/>
              </a:ext>
            </a:extLst>
          </p:cNvPr>
          <p:cNvGraphicFramePr>
            <a:graphicFrameLocks noGrp="1"/>
          </p:cNvGraphicFramePr>
          <p:nvPr>
            <p:ph idx="1"/>
            <p:extLst>
              <p:ext uri="{D42A27DB-BD31-4B8C-83A1-F6EECF244321}">
                <p14:modId xmlns:p14="http://schemas.microsoft.com/office/powerpoint/2010/main" val="3353165424"/>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59298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47F5-3767-BD4E-9B42-2E6AABCD1E7A}"/>
              </a:ext>
            </a:extLst>
          </p:cNvPr>
          <p:cNvSpPr>
            <a:spLocks noGrp="1"/>
          </p:cNvSpPr>
          <p:nvPr>
            <p:ph type="title"/>
          </p:nvPr>
        </p:nvSpPr>
        <p:spPr>
          <a:xfrm>
            <a:off x="4965430" y="629268"/>
            <a:ext cx="6586491" cy="1286160"/>
          </a:xfrm>
        </p:spPr>
        <p:txBody>
          <a:bodyPr anchor="b">
            <a:normAutofit/>
          </a:bodyPr>
          <a:lstStyle/>
          <a:p>
            <a:r>
              <a:rPr lang="en-US" sz="4100"/>
              <a:t>DNA sequencing technologies</a:t>
            </a:r>
          </a:p>
        </p:txBody>
      </p:sp>
      <p:sp>
        <p:nvSpPr>
          <p:cNvPr id="3" name="Content Placeholder 2">
            <a:extLst>
              <a:ext uri="{FF2B5EF4-FFF2-40B4-BE49-F238E27FC236}">
                <a16:creationId xmlns:a16="http://schemas.microsoft.com/office/drawing/2014/main" id="{9C5424FB-F39C-AD47-B790-AF5133E971CC}"/>
              </a:ext>
            </a:extLst>
          </p:cNvPr>
          <p:cNvSpPr>
            <a:spLocks noGrp="1"/>
          </p:cNvSpPr>
          <p:nvPr>
            <p:ph idx="1"/>
          </p:nvPr>
        </p:nvSpPr>
        <p:spPr>
          <a:xfrm>
            <a:off x="4965431" y="2438400"/>
            <a:ext cx="6586489" cy="3785419"/>
          </a:xfrm>
        </p:spPr>
        <p:txBody>
          <a:bodyPr>
            <a:normAutofit/>
          </a:bodyPr>
          <a:lstStyle/>
          <a:p>
            <a:endParaRPr lang="en-US" sz="2000"/>
          </a:p>
          <a:p>
            <a:pPr marL="0" indent="0">
              <a:buNone/>
            </a:pPr>
            <a:endParaRPr lang="en-US" sz="2000"/>
          </a:p>
          <a:p>
            <a:r>
              <a:rPr lang="en-US" sz="2000"/>
              <a:t>First generation</a:t>
            </a:r>
          </a:p>
          <a:p>
            <a:pPr lvl="1"/>
            <a:r>
              <a:rPr lang="en-US" sz="2000"/>
              <a:t>Maxam-Gilbert sequencing</a:t>
            </a:r>
          </a:p>
          <a:p>
            <a:pPr lvl="1"/>
            <a:r>
              <a:rPr lang="en-US" sz="2000" b="1" i="1"/>
              <a:t>Sanger sequencing</a:t>
            </a:r>
          </a:p>
          <a:p>
            <a:pPr lvl="1"/>
            <a:r>
              <a:rPr lang="en-US" sz="2000"/>
              <a:t>500-1000bp fragments</a:t>
            </a:r>
          </a:p>
          <a:p>
            <a:pPr lvl="1"/>
            <a:r>
              <a:rPr lang="en-US" sz="2000"/>
              <a:t>&gt;99% accuracy</a:t>
            </a:r>
          </a:p>
        </p:txBody>
      </p:sp>
      <p:pic>
        <p:nvPicPr>
          <p:cNvPr id="1026" name="Picture 2">
            <a:extLst>
              <a:ext uri="{FF2B5EF4-FFF2-40B4-BE49-F238E27FC236}">
                <a16:creationId xmlns:a16="http://schemas.microsoft.com/office/drawing/2014/main" id="{9E3876B6-A1A1-8C47-8F12-E80E0F0DC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1"/>
          <a:stretch/>
        </p:blipFill>
        <p:spPr bwMode="auto">
          <a:xfrm>
            <a:off x="9977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9B34C"/>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0A3DE8-6553-EF48-8D8C-52A692A839AB}"/>
              </a:ext>
            </a:extLst>
          </p:cNvPr>
          <p:cNvSpPr txBox="1"/>
          <p:nvPr/>
        </p:nvSpPr>
        <p:spPr>
          <a:xfrm>
            <a:off x="0" y="6488668"/>
            <a:ext cx="4925292" cy="369332"/>
          </a:xfrm>
          <a:prstGeom prst="rect">
            <a:avLst/>
          </a:prstGeom>
          <a:noFill/>
        </p:spPr>
        <p:txBody>
          <a:bodyPr wrap="square" rtlCol="0">
            <a:spAutoFit/>
          </a:bodyPr>
          <a:lstStyle/>
          <a:p>
            <a:pPr>
              <a:spcAft>
                <a:spcPts val="600"/>
              </a:spcAft>
            </a:pPr>
            <a:r>
              <a:rPr lang="en-AU" dirty="0">
                <a:latin typeface="Helvetica" pitchFamily="2" charset="0"/>
                <a:hlinkClick r:id="rId4"/>
              </a:rPr>
              <a:t>https://en.wikipedia.org/wiki/DNA_sequencing</a:t>
            </a:r>
            <a:endParaRPr lang="en-US">
              <a:latin typeface="Helvetica" pitchFamily="2" charset="0"/>
            </a:endParaRPr>
          </a:p>
        </p:txBody>
      </p:sp>
    </p:spTree>
    <p:extLst>
      <p:ext uri="{BB962C8B-B14F-4D97-AF65-F5344CB8AC3E}">
        <p14:creationId xmlns:p14="http://schemas.microsoft.com/office/powerpoint/2010/main" val="79100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CFFE-F08A-2D45-90FB-AC45831782E5}"/>
              </a:ext>
            </a:extLst>
          </p:cNvPr>
          <p:cNvSpPr>
            <a:spLocks noGrp="1"/>
          </p:cNvSpPr>
          <p:nvPr>
            <p:ph type="title"/>
          </p:nvPr>
        </p:nvSpPr>
        <p:spPr>
          <a:xfrm>
            <a:off x="648929" y="629266"/>
            <a:ext cx="3505495" cy="1622321"/>
          </a:xfrm>
        </p:spPr>
        <p:txBody>
          <a:bodyPr>
            <a:normAutofit/>
          </a:bodyPr>
          <a:lstStyle/>
          <a:p>
            <a:r>
              <a:rPr lang="en-US" sz="3700"/>
              <a:t>DNA sequencing technologies</a:t>
            </a:r>
          </a:p>
        </p:txBody>
      </p:sp>
      <p:sp>
        <p:nvSpPr>
          <p:cNvPr id="3" name="Content Placeholder 2">
            <a:extLst>
              <a:ext uri="{FF2B5EF4-FFF2-40B4-BE49-F238E27FC236}">
                <a16:creationId xmlns:a16="http://schemas.microsoft.com/office/drawing/2014/main" id="{894D909E-1D52-7842-AB1A-4F8424A2F690}"/>
              </a:ext>
            </a:extLst>
          </p:cNvPr>
          <p:cNvSpPr>
            <a:spLocks noGrp="1"/>
          </p:cNvSpPr>
          <p:nvPr>
            <p:ph idx="1"/>
          </p:nvPr>
        </p:nvSpPr>
        <p:spPr>
          <a:xfrm>
            <a:off x="648931" y="2438400"/>
            <a:ext cx="3505494" cy="3785419"/>
          </a:xfrm>
        </p:spPr>
        <p:txBody>
          <a:bodyPr>
            <a:normAutofit/>
          </a:bodyPr>
          <a:lstStyle/>
          <a:p>
            <a:r>
              <a:rPr lang="en-US" sz="2000" dirty="0"/>
              <a:t>Second generation</a:t>
            </a:r>
          </a:p>
          <a:p>
            <a:pPr lvl="1"/>
            <a:r>
              <a:rPr lang="en-US" sz="2000" dirty="0"/>
              <a:t>454</a:t>
            </a:r>
          </a:p>
          <a:p>
            <a:pPr lvl="1"/>
            <a:r>
              <a:rPr lang="en-US" sz="2000" dirty="0"/>
              <a:t>Ion Torrent</a:t>
            </a:r>
          </a:p>
          <a:p>
            <a:pPr lvl="1"/>
            <a:r>
              <a:rPr lang="en-US" sz="2000" dirty="0" err="1"/>
              <a:t>Solexa</a:t>
            </a:r>
            <a:endParaRPr lang="en-US" sz="2000" dirty="0"/>
          </a:p>
          <a:p>
            <a:pPr lvl="1"/>
            <a:r>
              <a:rPr lang="en-US" sz="2000" dirty="0" err="1"/>
              <a:t>SOLiD</a:t>
            </a:r>
            <a:endParaRPr lang="en-US" sz="2000" dirty="0"/>
          </a:p>
          <a:p>
            <a:pPr lvl="1"/>
            <a:r>
              <a:rPr lang="en-US" sz="2000" b="1" i="1" dirty="0"/>
              <a:t>Illumina</a:t>
            </a:r>
          </a:p>
          <a:p>
            <a:pPr lvl="1"/>
            <a:r>
              <a:rPr lang="en-US" sz="2000" b="1" i="1" dirty="0"/>
              <a:t>BGI’s </a:t>
            </a:r>
            <a:r>
              <a:rPr lang="en-AU" sz="2000" b="1" dirty="0"/>
              <a:t>DNBSEQ</a:t>
            </a:r>
            <a:endParaRPr lang="en-US" sz="2000" b="1" i="1" dirty="0"/>
          </a:p>
          <a:p>
            <a:pPr lvl="1"/>
            <a:r>
              <a:rPr lang="en-US" sz="2000" dirty="0"/>
              <a:t>50-500bp fragments</a:t>
            </a:r>
          </a:p>
          <a:p>
            <a:pPr lvl="1"/>
            <a:r>
              <a:rPr lang="en-US" sz="2000" dirty="0"/>
              <a:t>&gt;99% accuracy</a:t>
            </a:r>
          </a:p>
        </p:txBody>
      </p:sp>
      <p:sp>
        <p:nvSpPr>
          <p:cNvPr id="2052"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D381C6-2C56-154F-96A7-3BCEE4B88182}"/>
              </a:ext>
            </a:extLst>
          </p:cNvPr>
          <p:cNvSpPr/>
          <p:nvPr/>
        </p:nvSpPr>
        <p:spPr>
          <a:xfrm>
            <a:off x="530724" y="6488668"/>
            <a:ext cx="2610010" cy="369332"/>
          </a:xfrm>
          <a:prstGeom prst="rect">
            <a:avLst/>
          </a:prstGeom>
        </p:spPr>
        <p:txBody>
          <a:bodyPr wrap="none">
            <a:spAutoFit/>
          </a:bodyPr>
          <a:lstStyle/>
          <a:p>
            <a:pPr algn="ctr">
              <a:spcAft>
                <a:spcPts val="600"/>
              </a:spcAft>
            </a:pPr>
            <a:r>
              <a:rPr lang="en-AU" b="1">
                <a:latin typeface="source sans pro" panose="020B0503030403020204" pitchFamily="34" charset="0"/>
                <a:hlinkClick r:id="rId3"/>
              </a:rPr>
              <a:t>CC BY-SA 4.0</a:t>
            </a:r>
            <a:r>
              <a:rPr lang="en-AU" b="1">
                <a:latin typeface="source sans pro" panose="020B0503030403020204" pitchFamily="34" charset="0"/>
              </a:rPr>
              <a:t>, DMLapato</a:t>
            </a:r>
            <a:endParaRPr lang="en-AU" b="1" i="0">
              <a:effectLst/>
              <a:latin typeface="source sans pro" panose="020B0503030403020204" pitchFamily="34" charset="0"/>
            </a:endParaRPr>
          </a:p>
        </p:txBody>
      </p:sp>
      <p:grpSp>
        <p:nvGrpSpPr>
          <p:cNvPr id="4" name="Group 3">
            <a:extLst>
              <a:ext uri="{FF2B5EF4-FFF2-40B4-BE49-F238E27FC236}">
                <a16:creationId xmlns:a16="http://schemas.microsoft.com/office/drawing/2014/main" id="{1EFE4758-191A-CA46-A3D2-3A974B24F49F}"/>
              </a:ext>
            </a:extLst>
          </p:cNvPr>
          <p:cNvGrpSpPr/>
          <p:nvPr/>
        </p:nvGrpSpPr>
        <p:grpSpPr>
          <a:xfrm>
            <a:off x="5405862" y="2350166"/>
            <a:ext cx="6019331" cy="2154425"/>
            <a:chOff x="838200" y="3429000"/>
            <a:chExt cx="9580418" cy="3429000"/>
          </a:xfrm>
        </p:grpSpPr>
        <p:pic>
          <p:nvPicPr>
            <p:cNvPr id="5" name="Picture 4">
              <a:extLst>
                <a:ext uri="{FF2B5EF4-FFF2-40B4-BE49-F238E27FC236}">
                  <a16:creationId xmlns:a16="http://schemas.microsoft.com/office/drawing/2014/main" id="{C5BDAC5F-FD09-4740-8F42-B5F361AB1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729640"/>
              <a:ext cx="3546764" cy="28374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55C19BA-E022-884B-A801-1A63A77A8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9618"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4AC9AFA1-78DC-0246-80C8-49229E7696B9}"/>
                </a:ext>
              </a:extLst>
            </p:cNvPr>
            <p:cNvSpPr/>
            <p:nvPr/>
          </p:nvSpPr>
          <p:spPr>
            <a:xfrm>
              <a:off x="4910652" y="4657507"/>
              <a:ext cx="1490148" cy="808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860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F82B5-66C4-9F47-B2D2-153285E4E283}"/>
              </a:ext>
            </a:extLst>
          </p:cNvPr>
          <p:cNvSpPr>
            <a:spLocks noGrp="1"/>
          </p:cNvSpPr>
          <p:nvPr>
            <p:ph type="title"/>
          </p:nvPr>
        </p:nvSpPr>
        <p:spPr/>
        <p:txBody>
          <a:bodyPr/>
          <a:lstStyle/>
          <a:p>
            <a:r>
              <a:rPr lang="en-US" dirty="0"/>
              <a:t>DNA sequencing technologies</a:t>
            </a:r>
          </a:p>
        </p:txBody>
      </p:sp>
      <p:sp>
        <p:nvSpPr>
          <p:cNvPr id="3" name="Content Placeholder 2">
            <a:extLst>
              <a:ext uri="{FF2B5EF4-FFF2-40B4-BE49-F238E27FC236}">
                <a16:creationId xmlns:a16="http://schemas.microsoft.com/office/drawing/2014/main" id="{0B92DC86-BF1D-4048-AC09-259BBA05455B}"/>
              </a:ext>
            </a:extLst>
          </p:cNvPr>
          <p:cNvSpPr>
            <a:spLocks noGrp="1"/>
          </p:cNvSpPr>
          <p:nvPr>
            <p:ph idx="1"/>
          </p:nvPr>
        </p:nvSpPr>
        <p:spPr>
          <a:xfrm>
            <a:off x="817418" y="1527695"/>
            <a:ext cx="10515600" cy="2696499"/>
          </a:xfrm>
        </p:spPr>
        <p:txBody>
          <a:bodyPr>
            <a:normAutofit/>
          </a:bodyPr>
          <a:lstStyle/>
          <a:p>
            <a:r>
              <a:rPr lang="en-US" sz="2000" dirty="0"/>
              <a:t>Third generation</a:t>
            </a:r>
          </a:p>
          <a:p>
            <a:pPr lvl="1"/>
            <a:r>
              <a:rPr lang="en-US" sz="2000" b="1" i="1" dirty="0"/>
              <a:t>PacBio</a:t>
            </a:r>
            <a:r>
              <a:rPr lang="en-US" sz="2000" i="1" dirty="0"/>
              <a:t> </a:t>
            </a:r>
            <a:r>
              <a:rPr lang="en-US" sz="2000" dirty="0"/>
              <a:t>and </a:t>
            </a:r>
            <a:r>
              <a:rPr lang="en-US" sz="2000" b="1" i="1" dirty="0"/>
              <a:t>Oxford Nanopore technology (ONT)</a:t>
            </a:r>
            <a:r>
              <a:rPr lang="en-US" sz="2000" dirty="0"/>
              <a:t> </a:t>
            </a:r>
            <a:endParaRPr lang="en-US" sz="2000" i="1" dirty="0"/>
          </a:p>
          <a:p>
            <a:pPr lvl="1"/>
            <a:r>
              <a:rPr lang="en-US" sz="2000" dirty="0"/>
              <a:t>~20000 – 50000bp fragments (can reach up to 1.6 million bp)</a:t>
            </a:r>
          </a:p>
          <a:p>
            <a:pPr lvl="1"/>
            <a:r>
              <a:rPr lang="en-US" sz="2000" dirty="0"/>
              <a:t>Single molecule sequencing, no amplification</a:t>
            </a:r>
          </a:p>
          <a:p>
            <a:pPr lvl="1"/>
            <a:r>
              <a:rPr lang="en-US" sz="2000" dirty="0"/>
              <a:t>85-99% accuracy</a:t>
            </a:r>
          </a:p>
          <a:p>
            <a:pPr marL="0" indent="0">
              <a:buNone/>
            </a:pPr>
            <a:endParaRPr lang="en-US" sz="2000" dirty="0"/>
          </a:p>
        </p:txBody>
      </p:sp>
      <p:sp>
        <p:nvSpPr>
          <p:cNvPr id="9" name="TextBox 8">
            <a:extLst>
              <a:ext uri="{FF2B5EF4-FFF2-40B4-BE49-F238E27FC236}">
                <a16:creationId xmlns:a16="http://schemas.microsoft.com/office/drawing/2014/main" id="{67EFF6F7-3855-2240-9316-A1232763B1C0}"/>
              </a:ext>
            </a:extLst>
          </p:cNvPr>
          <p:cNvSpPr txBox="1"/>
          <p:nvPr/>
        </p:nvSpPr>
        <p:spPr>
          <a:xfrm>
            <a:off x="1446645" y="5659772"/>
            <a:ext cx="4115935" cy="276999"/>
          </a:xfrm>
          <a:prstGeom prst="rect">
            <a:avLst/>
          </a:prstGeom>
          <a:noFill/>
        </p:spPr>
        <p:txBody>
          <a:bodyPr wrap="none" rtlCol="0">
            <a:spAutoFit/>
          </a:bodyPr>
          <a:lstStyle/>
          <a:p>
            <a:r>
              <a:rPr lang="en-US" sz="1200" dirty="0"/>
              <a:t>PacBio Sequencing, https://</a:t>
            </a:r>
            <a:r>
              <a:rPr lang="en-US" sz="1200" dirty="0" err="1"/>
              <a:t>doi.org</a:t>
            </a:r>
            <a:r>
              <a:rPr lang="en-US" sz="1200" dirty="0"/>
              <a:t>/10.1016/j.gpb.2015.08.002</a:t>
            </a:r>
          </a:p>
        </p:txBody>
      </p:sp>
      <p:grpSp>
        <p:nvGrpSpPr>
          <p:cNvPr id="4" name="Group 3">
            <a:extLst>
              <a:ext uri="{FF2B5EF4-FFF2-40B4-BE49-F238E27FC236}">
                <a16:creationId xmlns:a16="http://schemas.microsoft.com/office/drawing/2014/main" id="{412C6F5F-291A-2F43-BCAA-E0CCF0D7FBE6}"/>
              </a:ext>
            </a:extLst>
          </p:cNvPr>
          <p:cNvGrpSpPr/>
          <p:nvPr/>
        </p:nvGrpSpPr>
        <p:grpSpPr>
          <a:xfrm>
            <a:off x="1467427" y="3340500"/>
            <a:ext cx="9907155" cy="2819863"/>
            <a:chOff x="1467427" y="3340500"/>
            <a:chExt cx="9907155" cy="2819863"/>
          </a:xfrm>
        </p:grpSpPr>
        <p:pic>
          <p:nvPicPr>
            <p:cNvPr id="8" name="Picture 7">
              <a:extLst>
                <a:ext uri="{FF2B5EF4-FFF2-40B4-BE49-F238E27FC236}">
                  <a16:creationId xmlns:a16="http://schemas.microsoft.com/office/drawing/2014/main" id="{1E6180BE-DF7C-0140-BD6D-9D87E036825B}"/>
                </a:ext>
              </a:extLst>
            </p:cNvPr>
            <p:cNvPicPr>
              <a:picLocks noChangeAspect="1"/>
            </p:cNvPicPr>
            <p:nvPr/>
          </p:nvPicPr>
          <p:blipFill>
            <a:blip r:embed="rId3"/>
            <a:stretch>
              <a:fillRect/>
            </a:stretch>
          </p:blipFill>
          <p:spPr>
            <a:xfrm>
              <a:off x="1467427" y="3804281"/>
              <a:ext cx="6299200" cy="1892300"/>
            </a:xfrm>
            <a:prstGeom prst="rect">
              <a:avLst/>
            </a:prstGeom>
          </p:spPr>
        </p:pic>
        <p:pic>
          <p:nvPicPr>
            <p:cNvPr id="3080" name="Picture 8">
              <a:extLst>
                <a:ext uri="{FF2B5EF4-FFF2-40B4-BE49-F238E27FC236}">
                  <a16:creationId xmlns:a16="http://schemas.microsoft.com/office/drawing/2014/main" id="{778CB600-CAA6-2B46-A194-1BBA09425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854" y="3340500"/>
              <a:ext cx="2978728" cy="28198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70AE4BFE-93B2-F042-ADE3-2EE36A651D08}"/>
              </a:ext>
            </a:extLst>
          </p:cNvPr>
          <p:cNvSpPr/>
          <p:nvPr/>
        </p:nvSpPr>
        <p:spPr>
          <a:xfrm>
            <a:off x="8181108" y="6211669"/>
            <a:ext cx="3656216" cy="646331"/>
          </a:xfrm>
          <a:prstGeom prst="rect">
            <a:avLst/>
          </a:prstGeom>
        </p:spPr>
        <p:txBody>
          <a:bodyPr wrap="square">
            <a:spAutoFit/>
          </a:bodyPr>
          <a:lstStyle/>
          <a:p>
            <a:r>
              <a:rPr lang="en-AU" sz="1200" dirty="0">
                <a:solidFill>
                  <a:srgbClr val="222222"/>
                </a:solidFill>
                <a:latin typeface="-apple-system"/>
              </a:rPr>
              <a:t>Eisenstein, M. An ace in the hole for DNA sequencing.</a:t>
            </a:r>
          </a:p>
          <a:p>
            <a:r>
              <a:rPr lang="en-AU" sz="1200" i="1" dirty="0">
                <a:solidFill>
                  <a:srgbClr val="222222"/>
                </a:solidFill>
                <a:latin typeface="-apple-system"/>
              </a:rPr>
              <a:t>Nature</a:t>
            </a:r>
            <a:r>
              <a:rPr lang="en-AU" sz="1200" dirty="0">
                <a:solidFill>
                  <a:srgbClr val="222222"/>
                </a:solidFill>
                <a:latin typeface="-apple-system"/>
              </a:rPr>
              <a:t> </a:t>
            </a:r>
            <a:r>
              <a:rPr lang="en-AU" sz="1200" b="1" dirty="0">
                <a:solidFill>
                  <a:srgbClr val="222222"/>
                </a:solidFill>
                <a:latin typeface="-apple-system"/>
              </a:rPr>
              <a:t>550, </a:t>
            </a:r>
            <a:r>
              <a:rPr lang="en-AU" sz="1200" dirty="0">
                <a:solidFill>
                  <a:srgbClr val="222222"/>
                </a:solidFill>
                <a:latin typeface="-apple-system"/>
              </a:rPr>
              <a:t>285–288 (2017). </a:t>
            </a:r>
          </a:p>
          <a:p>
            <a:r>
              <a:rPr lang="en-AU" sz="1200" dirty="0">
                <a:solidFill>
                  <a:srgbClr val="222222"/>
                </a:solidFill>
                <a:latin typeface="-apple-system"/>
              </a:rPr>
              <a:t>https://</a:t>
            </a:r>
            <a:r>
              <a:rPr lang="en-AU" sz="1200" dirty="0" err="1">
                <a:solidFill>
                  <a:srgbClr val="222222"/>
                </a:solidFill>
                <a:latin typeface="-apple-system"/>
              </a:rPr>
              <a:t>doi.org</a:t>
            </a:r>
            <a:r>
              <a:rPr lang="en-AU" sz="1200" dirty="0">
                <a:solidFill>
                  <a:srgbClr val="222222"/>
                </a:solidFill>
                <a:latin typeface="-apple-system"/>
              </a:rPr>
              <a:t>/10.1038/550285a</a:t>
            </a:r>
            <a:endParaRPr lang="en-US" sz="1200" dirty="0"/>
          </a:p>
        </p:txBody>
      </p:sp>
    </p:spTree>
    <p:extLst>
      <p:ext uri="{BB962C8B-B14F-4D97-AF65-F5344CB8AC3E}">
        <p14:creationId xmlns:p14="http://schemas.microsoft.com/office/powerpoint/2010/main" val="134561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75438-21A8-444C-869F-6BF377E2ED2C}"/>
              </a:ext>
            </a:extLst>
          </p:cNvPr>
          <p:cNvSpPr>
            <a:spLocks noGrp="1"/>
          </p:cNvSpPr>
          <p:nvPr>
            <p:ph type="title"/>
          </p:nvPr>
        </p:nvSpPr>
        <p:spPr>
          <a:xfrm>
            <a:off x="686834" y="1153572"/>
            <a:ext cx="3200400" cy="4461163"/>
          </a:xfrm>
        </p:spPr>
        <p:txBody>
          <a:bodyPr>
            <a:normAutofit/>
          </a:bodyPr>
          <a:lstStyle/>
          <a:p>
            <a:r>
              <a:rPr lang="en-US">
                <a:solidFill>
                  <a:srgbClr val="FFFFFF"/>
                </a:solidFill>
              </a:rPr>
              <a:t>DNA sequencing applications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E33E3A7-0996-0943-9B74-4FA50E32C697}"/>
              </a:ext>
            </a:extLst>
          </p:cNvPr>
          <p:cNvSpPr>
            <a:spLocks noGrp="1"/>
          </p:cNvSpPr>
          <p:nvPr>
            <p:ph idx="1"/>
          </p:nvPr>
        </p:nvSpPr>
        <p:spPr>
          <a:xfrm>
            <a:off x="4447308" y="591344"/>
            <a:ext cx="6906491" cy="5585619"/>
          </a:xfrm>
        </p:spPr>
        <p:txBody>
          <a:bodyPr anchor="ctr">
            <a:normAutofit/>
          </a:bodyPr>
          <a:lstStyle/>
          <a:p>
            <a:pPr marL="0" indent="0">
              <a:buNone/>
            </a:pPr>
            <a:r>
              <a:rPr lang="en-AU" sz="2200" i="1" dirty="0"/>
              <a:t>“If you can make DNA the output of your experiment, then you will be able to scale the experiment beyond your wildest dreams”</a:t>
            </a:r>
          </a:p>
          <a:p>
            <a:pPr marL="0" indent="0">
              <a:buNone/>
            </a:pPr>
            <a:r>
              <a:rPr lang="en-AU" sz="1600" dirty="0"/>
              <a:t>Ewan Birney, Deputy Director General of EMBL, Director of EMBL-EBI and Senior Scientist </a:t>
            </a:r>
            <a:r>
              <a:rPr lang="en-AU" sz="1600" dirty="0">
                <a:hlinkClick r:id="rId3"/>
              </a:rPr>
              <a:t>https://www-nature-com.virtual.anu.edu.au/collections/zpsrgkcbkx</a:t>
            </a:r>
            <a:r>
              <a:rPr lang="en-AU" sz="1600" dirty="0"/>
              <a:t> </a:t>
            </a:r>
          </a:p>
          <a:p>
            <a:pPr marL="0" indent="0">
              <a:buNone/>
            </a:pPr>
            <a:endParaRPr lang="en-AU" sz="2200" dirty="0"/>
          </a:p>
          <a:p>
            <a:pPr>
              <a:buFontTx/>
              <a:buChar char="-"/>
            </a:pPr>
            <a:r>
              <a:rPr lang="en-AU" sz="2200" dirty="0"/>
              <a:t>Health and medicine</a:t>
            </a:r>
          </a:p>
          <a:p>
            <a:pPr>
              <a:buFontTx/>
              <a:buChar char="-"/>
            </a:pPr>
            <a:r>
              <a:rPr lang="en-AU" sz="2200" dirty="0"/>
              <a:t>Forensics</a:t>
            </a:r>
          </a:p>
          <a:p>
            <a:pPr>
              <a:buFontTx/>
              <a:buChar char="-"/>
            </a:pPr>
            <a:r>
              <a:rPr lang="en-AU" sz="2200" dirty="0"/>
              <a:t>Environmental monitoring</a:t>
            </a:r>
          </a:p>
          <a:p>
            <a:pPr>
              <a:buFontTx/>
              <a:buChar char="-"/>
            </a:pPr>
            <a:r>
              <a:rPr lang="en-AU" sz="2200" dirty="0"/>
              <a:t>Evolution</a:t>
            </a:r>
          </a:p>
          <a:p>
            <a:pPr>
              <a:buFontTx/>
              <a:buChar char="-"/>
            </a:pPr>
            <a:r>
              <a:rPr lang="en-AU" sz="2200" dirty="0"/>
              <a:t>Molecular biology</a:t>
            </a:r>
          </a:p>
          <a:p>
            <a:pPr>
              <a:buFontTx/>
              <a:buChar char="-"/>
            </a:pPr>
            <a:r>
              <a:rPr lang="en-AU" sz="2200" dirty="0"/>
              <a:t>Data storage</a:t>
            </a:r>
          </a:p>
        </p:txBody>
      </p:sp>
    </p:spTree>
    <p:extLst>
      <p:ext uri="{BB962C8B-B14F-4D97-AF65-F5344CB8AC3E}">
        <p14:creationId xmlns:p14="http://schemas.microsoft.com/office/powerpoint/2010/main" val="420602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0DF44-8137-FF4F-B574-87B97DD962B9}"/>
              </a:ext>
            </a:extLst>
          </p:cNvPr>
          <p:cNvSpPr>
            <a:spLocks noGrp="1"/>
          </p:cNvSpPr>
          <p:nvPr>
            <p:ph type="title"/>
          </p:nvPr>
        </p:nvSpPr>
        <p:spPr>
          <a:xfrm>
            <a:off x="686834" y="591344"/>
            <a:ext cx="3200400" cy="5585619"/>
          </a:xfrm>
        </p:spPr>
        <p:txBody>
          <a:bodyPr>
            <a:normAutofit/>
          </a:bodyPr>
          <a:lstStyle/>
          <a:p>
            <a:r>
              <a:rPr lang="en-US">
                <a:solidFill>
                  <a:srgbClr val="FFFFFF"/>
                </a:solidFill>
              </a:rPr>
              <a:t>COVID-19 pandemic</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5A65530-C7F7-104B-9716-1822B797BCF6}"/>
              </a:ext>
            </a:extLst>
          </p:cNvPr>
          <p:cNvSpPr>
            <a:spLocks noGrp="1"/>
          </p:cNvSpPr>
          <p:nvPr>
            <p:ph idx="1"/>
          </p:nvPr>
        </p:nvSpPr>
        <p:spPr>
          <a:xfrm>
            <a:off x="4447308" y="591344"/>
            <a:ext cx="7057858" cy="5741723"/>
          </a:xfrm>
        </p:spPr>
        <p:txBody>
          <a:bodyPr anchor="ctr">
            <a:normAutofit/>
          </a:bodyPr>
          <a:lstStyle/>
          <a:p>
            <a:r>
              <a:rPr lang="en-US" sz="1800" dirty="0"/>
              <a:t>WHO timeline for the COVID-19</a:t>
            </a:r>
          </a:p>
          <a:p>
            <a:pPr lvl="2"/>
            <a:r>
              <a:rPr lang="en-AU" sz="1800" dirty="0">
                <a:hlinkClick r:id="rId3"/>
              </a:rPr>
              <a:t>https://www.who.int/news-room/detail/29-06-2020-covidtimeline</a:t>
            </a:r>
            <a:endParaRPr lang="en-AU" sz="1800" dirty="0"/>
          </a:p>
          <a:p>
            <a:pPr lvl="1"/>
            <a:r>
              <a:rPr lang="en-AU" sz="1800" dirty="0"/>
              <a:t>First known to WHO on 31</a:t>
            </a:r>
            <a:r>
              <a:rPr lang="en-AU" sz="1800" baseline="30000" dirty="0"/>
              <a:t>st</a:t>
            </a:r>
            <a:r>
              <a:rPr lang="en-AU" sz="1800" dirty="0"/>
              <a:t> December 2019</a:t>
            </a:r>
          </a:p>
          <a:p>
            <a:pPr lvl="1"/>
            <a:r>
              <a:rPr lang="en-AU" sz="1800" dirty="0"/>
              <a:t>11</a:t>
            </a:r>
            <a:r>
              <a:rPr lang="en-AU" sz="1800" baseline="30000" dirty="0"/>
              <a:t>th</a:t>
            </a:r>
            <a:r>
              <a:rPr lang="en-AU" sz="1800" dirty="0"/>
              <a:t> January 2020, the first genetic sequence obtained</a:t>
            </a:r>
          </a:p>
          <a:p>
            <a:pPr lvl="1"/>
            <a:r>
              <a:rPr lang="en-AU" sz="1800" dirty="0"/>
              <a:t>Sequence released for public use on 22</a:t>
            </a:r>
            <a:r>
              <a:rPr lang="en-AU" sz="1800" baseline="30000" dirty="0"/>
              <a:t>nd</a:t>
            </a:r>
            <a:r>
              <a:rPr lang="en-AU" sz="1800" dirty="0"/>
              <a:t> January 2020</a:t>
            </a:r>
          </a:p>
          <a:p>
            <a:r>
              <a:rPr lang="en-AU" sz="1800" dirty="0"/>
              <a:t>Genomic characterisation and epidemiology of 2019 novel coronavirus: implications for virus origins and receptor binding</a:t>
            </a:r>
          </a:p>
          <a:p>
            <a:pPr lvl="2"/>
            <a:r>
              <a:rPr lang="en-AU" sz="1800" dirty="0"/>
              <a:t>Lu et al, The Lancet, </a:t>
            </a:r>
            <a:r>
              <a:rPr lang="en-AU" sz="1800" dirty="0">
                <a:hlinkClick r:id="rId4" tooltip="Go to table of contents for this volume/issue"/>
              </a:rPr>
              <a:t>Volume 395, Issue 10224</a:t>
            </a:r>
            <a:r>
              <a:rPr lang="en-AU" sz="1800" dirty="0"/>
              <a:t>, 22–28 February 2020, Pages 565-574, </a:t>
            </a:r>
            <a:r>
              <a:rPr lang="en-AU" sz="1800" dirty="0">
                <a:hlinkClick r:id="rId5"/>
              </a:rPr>
              <a:t>https://doi.org/10.1016/S0140-6736(20)30251-8</a:t>
            </a:r>
            <a:endParaRPr lang="en-AU" sz="1800" dirty="0"/>
          </a:p>
          <a:p>
            <a:pPr lvl="1"/>
            <a:r>
              <a:rPr lang="en-AU" sz="1800" dirty="0"/>
              <a:t>29,829bp genome of the virus</a:t>
            </a:r>
          </a:p>
          <a:p>
            <a:pPr lvl="1"/>
            <a:r>
              <a:rPr lang="en-AU" sz="1800" dirty="0"/>
              <a:t>88% similarity with bat-derived severe acute respiratory syndrome (SARS)-like coronaviruses</a:t>
            </a:r>
          </a:p>
          <a:p>
            <a:pPr lvl="1"/>
            <a:r>
              <a:rPr lang="en-AU" sz="1800" dirty="0"/>
              <a:t>“might be able to bind to the angiotensin-converting enzyme 2 receptor in humans”</a:t>
            </a:r>
          </a:p>
        </p:txBody>
      </p:sp>
    </p:spTree>
    <p:extLst>
      <p:ext uri="{BB962C8B-B14F-4D97-AF65-F5344CB8AC3E}">
        <p14:creationId xmlns:p14="http://schemas.microsoft.com/office/powerpoint/2010/main" val="246348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The karyotype image of the human genome representing 22 autosomes with sex chromosomes and mitochondria. Image is obtained from the ensembl database.">
            <a:extLst>
              <a:ext uri="{FF2B5EF4-FFF2-40B4-BE49-F238E27FC236}">
                <a16:creationId xmlns:a16="http://schemas.microsoft.com/office/drawing/2014/main" id="{6036C020-85E8-D94E-9A8C-E12814670996}"/>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latin typeface="+mj-lt"/>
              </a:rPr>
              <a:t>Genome information content</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5E8FF6-6041-1D42-9F17-A2C2D58D1D36}"/>
              </a:ext>
            </a:extLst>
          </p:cNvPr>
          <p:cNvSpPr/>
          <p:nvPr/>
        </p:nvSpPr>
        <p:spPr>
          <a:xfrm>
            <a:off x="159341" y="2330505"/>
            <a:ext cx="5330614" cy="4164924"/>
          </a:xfrm>
          <a:prstGeom prst="rect">
            <a:avLst/>
          </a:prstGeom>
        </p:spPr>
        <p:txBody>
          <a:bodyPr vert="horz" lIns="91440" tIns="45720" rIns="91440" bIns="45720" rtlCol="0" anchor="ctr">
            <a:normAutofit/>
          </a:bodyPr>
          <a:lstStyle/>
          <a:p>
            <a:pPr marL="742950" lvl="1" indent="-228600">
              <a:lnSpc>
                <a:spcPct val="90000"/>
              </a:lnSpc>
              <a:spcAft>
                <a:spcPts val="600"/>
              </a:spcAft>
              <a:buFont typeface="Arial" panose="020B0604020202020204" pitchFamily="34" charset="0"/>
              <a:buChar char="•"/>
            </a:pPr>
            <a:r>
              <a:rPr lang="en-US" sz="1600" dirty="0">
                <a:latin typeface="Helvetica" pitchFamily="2" charset="0"/>
              </a:rPr>
              <a:t>20,442 protein coding genes </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23,982 non-coding genes</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42,543 microsatellite</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1,884,172 SINE repeats</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1,594,040 LINE repeats</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~40% GC bases &amp; ~60% AT bases</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4130 genes with phenotype causing mutations</a:t>
            </a:r>
          </a:p>
          <a:p>
            <a:pPr marL="742950" lvl="1" indent="-228600">
              <a:lnSpc>
                <a:spcPct val="90000"/>
              </a:lnSpc>
              <a:spcAft>
                <a:spcPts val="600"/>
              </a:spcAft>
              <a:buFont typeface="Arial" panose="020B0604020202020204" pitchFamily="34" charset="0"/>
              <a:buChar char="•"/>
            </a:pPr>
            <a:r>
              <a:rPr lang="en-US" sz="1600" dirty="0">
                <a:latin typeface="Helvetica" pitchFamily="2" charset="0"/>
              </a:rPr>
              <a:t>Orthologous genes (shared common ancestor)</a:t>
            </a:r>
          </a:p>
          <a:p>
            <a:pPr marL="1200150" lvl="2" indent="-228600">
              <a:lnSpc>
                <a:spcPct val="90000"/>
              </a:lnSpc>
              <a:spcAft>
                <a:spcPts val="600"/>
              </a:spcAft>
              <a:buFont typeface="Arial" panose="020B0604020202020204" pitchFamily="34" charset="0"/>
              <a:buChar char="•"/>
            </a:pPr>
            <a:r>
              <a:rPr lang="en-US" sz="1600" dirty="0">
                <a:latin typeface="Helvetica" pitchFamily="2" charset="0"/>
              </a:rPr>
              <a:t>1271 genes with one2one orthologs in Yeast</a:t>
            </a:r>
          </a:p>
          <a:p>
            <a:pPr marL="1200150" lvl="2" indent="-228600">
              <a:lnSpc>
                <a:spcPct val="90000"/>
              </a:lnSpc>
              <a:spcAft>
                <a:spcPts val="600"/>
              </a:spcAft>
              <a:buFont typeface="Arial" panose="020B0604020202020204" pitchFamily="34" charset="0"/>
              <a:buChar char="•"/>
            </a:pPr>
            <a:r>
              <a:rPr lang="en-US" sz="1600" dirty="0">
                <a:latin typeface="Helvetica" pitchFamily="2" charset="0"/>
              </a:rPr>
              <a:t>16769 genes with one2one orthologs in chimpanzee</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73763E7A-EC07-B74F-BD61-90981E05D2E0}"/>
              </a:ext>
            </a:extLst>
          </p:cNvPr>
          <p:cNvPicPr>
            <a:picLocks noGrp="1" noChangeAspect="1"/>
          </p:cNvPicPr>
          <p:nvPr>
            <p:ph idx="1"/>
          </p:nvPr>
        </p:nvPicPr>
        <p:blipFill rotWithShape="1">
          <a:blip r:embed="rId3"/>
          <a:srcRect l="1616" r="3476" b="-2"/>
          <a:stretch/>
        </p:blipFill>
        <p:spPr>
          <a:xfrm>
            <a:off x="5977788" y="799352"/>
            <a:ext cx="5425410" cy="5259296"/>
          </a:xfrm>
          <a:prstGeom prst="rect">
            <a:avLst/>
          </a:prstGeom>
        </p:spPr>
      </p:pic>
      <p:sp>
        <p:nvSpPr>
          <p:cNvPr id="3" name="TextBox 2">
            <a:extLst>
              <a:ext uri="{FF2B5EF4-FFF2-40B4-BE49-F238E27FC236}">
                <a16:creationId xmlns:a16="http://schemas.microsoft.com/office/drawing/2014/main" id="{48F4ADB5-9EC9-AA4C-8CA0-57F712E68717}"/>
              </a:ext>
            </a:extLst>
          </p:cNvPr>
          <p:cNvSpPr txBox="1"/>
          <p:nvPr/>
        </p:nvSpPr>
        <p:spPr>
          <a:xfrm>
            <a:off x="430221" y="5884507"/>
            <a:ext cx="5059734" cy="584775"/>
          </a:xfrm>
          <a:prstGeom prst="rect">
            <a:avLst/>
          </a:prstGeom>
          <a:noFill/>
        </p:spPr>
        <p:txBody>
          <a:bodyPr wrap="square" rtlCol="0">
            <a:spAutoFit/>
          </a:bodyPr>
          <a:lstStyle/>
          <a:p>
            <a:pPr>
              <a:spcAft>
                <a:spcPts val="600"/>
              </a:spcAft>
            </a:pPr>
            <a:r>
              <a:rPr lang="en-AU" sz="1600" dirty="0">
                <a:latin typeface="Helvetica" pitchFamily="2" charset="0"/>
                <a:hlinkClick r:id="rId4"/>
              </a:rPr>
              <a:t>https://asia.ensembl.org/info/website/glossary.html</a:t>
            </a:r>
            <a:r>
              <a:rPr lang="en-AU" sz="1600" dirty="0">
                <a:latin typeface="Helvetica" pitchFamily="2" charset="0"/>
              </a:rPr>
              <a:t> for glossary</a:t>
            </a:r>
            <a:endParaRPr lang="en-US" sz="1600" dirty="0">
              <a:latin typeface="Helvetica" pitchFamily="2" charset="0"/>
            </a:endParaRPr>
          </a:p>
        </p:txBody>
      </p:sp>
      <p:sp>
        <p:nvSpPr>
          <p:cNvPr id="10" name="Rectangle 9">
            <a:extLst>
              <a:ext uri="{FF2B5EF4-FFF2-40B4-BE49-F238E27FC236}">
                <a16:creationId xmlns:a16="http://schemas.microsoft.com/office/drawing/2014/main" id="{E511704B-7259-2D41-AAC3-A88836425D6B}"/>
              </a:ext>
            </a:extLst>
          </p:cNvPr>
          <p:cNvSpPr/>
          <p:nvPr/>
        </p:nvSpPr>
        <p:spPr>
          <a:xfrm>
            <a:off x="5812009" y="6495429"/>
            <a:ext cx="3296031" cy="276999"/>
          </a:xfrm>
          <a:prstGeom prst="rect">
            <a:avLst/>
          </a:prstGeom>
        </p:spPr>
        <p:txBody>
          <a:bodyPr wrap="none">
            <a:spAutoFit/>
          </a:bodyPr>
          <a:lstStyle/>
          <a:p>
            <a:r>
              <a:rPr lang="en-AU" sz="1200" dirty="0" err="1">
                <a:latin typeface="Helvetica" pitchFamily="2" charset="0"/>
              </a:rPr>
              <a:t>John_Mitchell_WV</a:t>
            </a:r>
            <a:r>
              <a:rPr lang="en-AU" sz="1200" dirty="0">
                <a:latin typeface="Helvetica" pitchFamily="2" charset="0"/>
              </a:rPr>
              <a:t>, https://</a:t>
            </a:r>
            <a:r>
              <a:rPr lang="en-AU" sz="1200" dirty="0" err="1">
                <a:latin typeface="Helvetica" pitchFamily="2" charset="0"/>
              </a:rPr>
              <a:t>www.proprofs.com</a:t>
            </a:r>
            <a:r>
              <a:rPr lang="en-AU" sz="1200" dirty="0">
                <a:latin typeface="Helvetica" pitchFamily="2" charset="0"/>
              </a:rPr>
              <a:t>/</a:t>
            </a:r>
            <a:endParaRPr lang="en-US" sz="1200" dirty="0">
              <a:latin typeface="Helvetica" pitchFamily="2" charset="0"/>
            </a:endParaRPr>
          </a:p>
        </p:txBody>
      </p:sp>
    </p:spTree>
    <p:extLst>
      <p:ext uri="{BB962C8B-B14F-4D97-AF65-F5344CB8AC3E}">
        <p14:creationId xmlns:p14="http://schemas.microsoft.com/office/powerpoint/2010/main" val="2020201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18235</TotalTime>
  <Words>8380</Words>
  <Application>Microsoft Macintosh PowerPoint</Application>
  <PresentationFormat>Widescreen</PresentationFormat>
  <Paragraphs>486</Paragraphs>
  <Slides>30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Calibri Light</vt:lpstr>
      <vt:lpstr>Courier</vt:lpstr>
      <vt:lpstr>Helvetica</vt:lpstr>
      <vt:lpstr>source sans pro</vt:lpstr>
      <vt:lpstr>Wingdings</vt:lpstr>
      <vt:lpstr>Office Theme</vt:lpstr>
      <vt:lpstr>Biomolecular databases and nucleotide sequence alignments</vt:lpstr>
      <vt:lpstr>Introductions</vt:lpstr>
      <vt:lpstr>Learning outcomes</vt:lpstr>
      <vt:lpstr>DNA sequencing technologies</vt:lpstr>
      <vt:lpstr>DNA sequencing technologies</vt:lpstr>
      <vt:lpstr>DNA sequencing technologies</vt:lpstr>
      <vt:lpstr>DNA sequencing applications</vt:lpstr>
      <vt:lpstr>COVID-19 pandemic</vt:lpstr>
      <vt:lpstr>Genome information content</vt:lpstr>
      <vt:lpstr>Human genome sequencing</vt:lpstr>
      <vt:lpstr>GenBank® https://www.ncbi.nlm.nih.gov/genbank/</vt:lpstr>
      <vt:lpstr>Data retrieval</vt:lpstr>
      <vt:lpstr>Redundancy in GenBank®</vt:lpstr>
      <vt:lpstr>RefSeq: derived database</vt:lpstr>
      <vt:lpstr>Ensembl: derived database </vt:lpstr>
      <vt:lpstr>UCSC Genome Browser: derived database</vt:lpstr>
      <vt:lpstr>UniProt: derived database</vt:lpstr>
      <vt:lpstr>Summary</vt:lpstr>
      <vt:lpstr>Practice</vt:lpstr>
      <vt:lpstr>Sequence similarity</vt:lpstr>
      <vt:lpstr>Sequence similarity searches and alignments</vt:lpstr>
      <vt:lpstr>Sequence similarity searches and alignments</vt:lpstr>
      <vt:lpstr>Pairwise alignments Dot-matrix</vt:lpstr>
      <vt:lpstr>Dynamic programming (Smith-Waterman algorithm)</vt:lpstr>
      <vt:lpstr>Pairwise global alignment (Needleman-Wunsch Algorithm)</vt:lpstr>
      <vt:lpstr>Heuristic methods</vt:lpstr>
      <vt:lpstr>Properties of heuristic methods</vt:lpstr>
      <vt:lpstr>Similarity vs homology</vt:lpstr>
      <vt:lpstr>Practice</vt:lpstr>
      <vt:lpstr>File formats and sequence representations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Hardip Patel</dc:creator>
  <cp:lastModifiedBy>Hardip Patel</cp:lastModifiedBy>
  <cp:revision>256</cp:revision>
  <dcterms:created xsi:type="dcterms:W3CDTF">2019-07-11T05:39:07Z</dcterms:created>
  <dcterms:modified xsi:type="dcterms:W3CDTF">2021-07-26T02:02:18Z</dcterms:modified>
</cp:coreProperties>
</file>